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9"/>
  </p:notesMasterIdLst>
  <p:sldIdLst>
    <p:sldId id="390" r:id="rId2"/>
    <p:sldId id="471" r:id="rId3"/>
    <p:sldId id="417" r:id="rId4"/>
    <p:sldId id="418" r:id="rId5"/>
    <p:sldId id="482" r:id="rId6"/>
    <p:sldId id="483" r:id="rId7"/>
    <p:sldId id="493" r:id="rId8"/>
    <p:sldId id="484" r:id="rId9"/>
    <p:sldId id="472" r:id="rId10"/>
    <p:sldId id="473" r:id="rId11"/>
    <p:sldId id="474" r:id="rId12"/>
    <p:sldId id="322" r:id="rId13"/>
    <p:sldId id="374" r:id="rId14"/>
    <p:sldId id="282" r:id="rId15"/>
    <p:sldId id="325" r:id="rId16"/>
    <p:sldId id="326" r:id="rId17"/>
    <p:sldId id="327" r:id="rId18"/>
    <p:sldId id="328" r:id="rId19"/>
    <p:sldId id="329" r:id="rId20"/>
    <p:sldId id="461" r:id="rId21"/>
    <p:sldId id="487" r:id="rId22"/>
    <p:sldId id="486" r:id="rId23"/>
    <p:sldId id="488" r:id="rId24"/>
    <p:sldId id="489" r:id="rId25"/>
    <p:sldId id="490" r:id="rId26"/>
    <p:sldId id="491" r:id="rId27"/>
    <p:sldId id="492" r:id="rId28"/>
  </p:sldIdLst>
  <p:sldSz cx="12192000" cy="6858000"/>
  <p:notesSz cx="6858000" cy="9144000"/>
  <p:embeddedFontLst>
    <p:embeddedFont>
      <p:font typeface="Andika" panose="02000000000000000000" pitchFamily="2" charset="0"/>
      <p:regular r:id="rId30"/>
      <p:bold r:id="rId31"/>
      <p:italic r:id="rId32"/>
      <p:bold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D8A915-8BF6-4B55-AA98-F2DD2DD3D82D}" v="2" dt="2025-12-09T11:26:41.6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1020"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8/10/relationships/authors" Target="authors.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59318">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4"/>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4" custScaleX="119917"/>
      <dgm:spPr/>
    </dgm:pt>
    <dgm:pt modelId="{1ED08E15-1335-47AE-8ECE-CF291B9B5CFB}" type="pres">
      <dgm:prSet presAssocID="{8CC501B0-1DFC-4223-A610-7D4974D290B5}"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59318">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4"/>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4" custScaleX="119917"/>
      <dgm:spPr/>
    </dgm:pt>
    <dgm:pt modelId="{1ED08E15-1335-47AE-8ECE-CF291B9B5CFB}" type="pres">
      <dgm:prSet presAssocID="{8CC501B0-1DFC-4223-A610-7D4974D290B5}"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 – </a:t>
          </a:r>
        </a:p>
        <a:p>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59318">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4"/>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4" custScaleX="119917"/>
      <dgm:spPr/>
    </dgm:pt>
    <dgm:pt modelId="{1ED08E15-1335-47AE-8ECE-CF291B9B5CFB}" type="pres">
      <dgm:prSet presAssocID="{8CC501B0-1DFC-4223-A610-7D4974D290B5}"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 – </a:t>
          </a:r>
        </a:p>
        <a:p>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a:t>
          </a:r>
        </a:p>
        <a:p>
          <a:r>
            <a:rPr lang="en-GB" sz="1400" dirty="0"/>
            <a:t>Joins clauses together</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59318">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4"/>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4" custScaleX="119917"/>
      <dgm:spPr/>
    </dgm:pt>
    <dgm:pt modelId="{1ED08E15-1335-47AE-8ECE-CF291B9B5CFB}" type="pres">
      <dgm:prSet presAssocID="{8CC501B0-1DFC-4223-A610-7D4974D290B5}"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 – </a:t>
          </a:r>
        </a:p>
        <a:p>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a:t>
          </a:r>
        </a:p>
        <a:p>
          <a:r>
            <a:rPr lang="en-GB" sz="1400" dirty="0"/>
            <a:t>Joins clauses together</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 – 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59318">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4"/>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4" custScaleX="119917"/>
      <dgm:spPr/>
    </dgm:pt>
    <dgm:pt modelId="{1ED08E15-1335-47AE-8ECE-CF291B9B5CFB}" type="pres">
      <dgm:prSet presAssocID="{8CC501B0-1DFC-4223-A610-7D4974D290B5}"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 – </a:t>
          </a:r>
        </a:p>
        <a:p>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a:t>
          </a:r>
        </a:p>
        <a:p>
          <a:r>
            <a:rPr lang="en-GB" sz="1400" dirty="0"/>
            <a:t>Joins clauses together</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 – </a:t>
          </a:r>
        </a:p>
        <a:p>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5B11FB64-DED9-48A2-AEE2-CD1F1389BEF8}">
      <dgm:prSet phldrT="[Text]" custT="1"/>
      <dgm:spPr/>
      <dgm:t>
        <a:bodyPr/>
        <a:lstStyle/>
        <a:p>
          <a:r>
            <a:rPr lang="en-GB" sz="1400" dirty="0"/>
            <a:t>Time Connectives</a:t>
          </a:r>
        </a:p>
      </dgm:t>
    </dgm:pt>
    <dgm:pt modelId="{34A77AE1-6781-4989-81ED-57164051F395}" type="parTrans" cxnId="{BFF02EB3-A876-40DC-A3F8-A1D2ECA516DB}">
      <dgm:prSet/>
      <dgm:spPr/>
      <dgm:t>
        <a:bodyPr/>
        <a:lstStyle/>
        <a:p>
          <a:endParaRPr lang="en-GB"/>
        </a:p>
      </dgm:t>
    </dgm:pt>
    <dgm:pt modelId="{7B350776-D4FC-4B86-89BC-ADF621099258}" type="sibTrans" cxnId="{BFF02EB3-A876-40DC-A3F8-A1D2ECA516DB}">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59318">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4"/>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4" custScaleX="119917"/>
      <dgm:spPr/>
    </dgm:pt>
    <dgm:pt modelId="{1ED08E15-1335-47AE-8ECE-CF291B9B5CFB}" type="pres">
      <dgm:prSet presAssocID="{8CC501B0-1DFC-4223-A610-7D4974D290B5}" presName="hierChild3" presStyleCnt="0"/>
      <dgm:spPr/>
    </dgm:pt>
    <dgm:pt modelId="{351DD738-4F48-4F1F-BB44-9D92D8B1E08E}" type="pres">
      <dgm:prSet presAssocID="{34A77AE1-6781-4989-81ED-57164051F395}" presName="Name19" presStyleLbl="parChTrans1D3" presStyleIdx="0" presStyleCnt="1"/>
      <dgm:spPr/>
    </dgm:pt>
    <dgm:pt modelId="{776E686D-8AAC-44EB-8410-B88EFC4E17C9}" type="pres">
      <dgm:prSet presAssocID="{5B11FB64-DED9-48A2-AEE2-CD1F1389BEF8}" presName="Name21" presStyleCnt="0"/>
      <dgm:spPr/>
    </dgm:pt>
    <dgm:pt modelId="{73CBE484-E5A7-416D-ACFF-369F8B5226F9}" type="pres">
      <dgm:prSet presAssocID="{5B11FB64-DED9-48A2-AEE2-CD1F1389BEF8}" presName="level2Shape" presStyleLbl="node3" presStyleIdx="0" presStyleCnt="1"/>
      <dgm:spPr/>
    </dgm:pt>
    <dgm:pt modelId="{473F870E-212F-44A8-A1CF-25ED0585A619}" type="pres">
      <dgm:prSet presAssocID="{5B11FB64-DED9-48A2-AEE2-CD1F1389BEF8}"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D1FF5157-6ECC-40FC-B106-FB5FA43D5A52}" type="presOf" srcId="{34A77AE1-6781-4989-81ED-57164051F395}" destId="{351DD738-4F48-4F1F-BB44-9D92D8B1E08E}"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BFF02EB3-A876-40DC-A3F8-A1D2ECA516DB}" srcId="{8CC501B0-1DFC-4223-A610-7D4974D290B5}" destId="{5B11FB64-DED9-48A2-AEE2-CD1F1389BEF8}" srcOrd="0" destOrd="0" parTransId="{34A77AE1-6781-4989-81ED-57164051F395}" sibTransId="{7B350776-D4FC-4B86-89BC-ADF621099258}"/>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F2B144E5-C822-41A1-83FF-C2A729C12FE4}" type="presOf" srcId="{5B11FB64-DED9-48A2-AEE2-CD1F1389BEF8}" destId="{73CBE484-E5A7-416D-ACFF-369F8B5226F9}"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306A9F47-348B-4694-988F-8A5909937683}" type="presParOf" srcId="{1ED08E15-1335-47AE-8ECE-CF291B9B5CFB}" destId="{351DD738-4F48-4F1F-BB44-9D92D8B1E08E}" srcOrd="0" destOrd="0" presId="urn:microsoft.com/office/officeart/2005/8/layout/hierarchy6"/>
    <dgm:cxn modelId="{0A05F931-9C1C-4613-87D3-33253AA21E03}" type="presParOf" srcId="{1ED08E15-1335-47AE-8ECE-CF291B9B5CFB}" destId="{776E686D-8AAC-44EB-8410-B88EFC4E17C9}" srcOrd="1" destOrd="0" presId="urn:microsoft.com/office/officeart/2005/8/layout/hierarchy6"/>
    <dgm:cxn modelId="{75B977C6-B838-4931-9448-D19E3FA58376}" type="presParOf" srcId="{776E686D-8AAC-44EB-8410-B88EFC4E17C9}" destId="{73CBE484-E5A7-416D-ACFF-369F8B5226F9}" srcOrd="0" destOrd="0" presId="urn:microsoft.com/office/officeart/2005/8/layout/hierarchy6"/>
    <dgm:cxn modelId="{F826BB98-65E0-4C30-8695-98C77E128BE8}" type="presParOf" srcId="{776E686D-8AAC-44EB-8410-B88EFC4E17C9}" destId="{473F870E-212F-44A8-A1CF-25ED0585A619}"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9457" y="597480"/>
          <a:ext cx="5853440" cy="736020"/>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71014" y="619037"/>
        <a:ext cx="5810326" cy="692906"/>
      </dsp:txXfrm>
    </dsp:sp>
    <dsp:sp modelId="{33643D00-C75E-4DF5-A0F0-DFA21355EB8A}">
      <dsp:nvSpPr>
        <dsp:cNvPr id="0" name=""/>
        <dsp:cNvSpPr/>
      </dsp:nvSpPr>
      <dsp:spPr>
        <a:xfrm>
          <a:off x="933394" y="1333500"/>
          <a:ext cx="4042783" cy="496321"/>
        </a:xfrm>
        <a:custGeom>
          <a:avLst/>
          <a:gdLst/>
          <a:ahLst/>
          <a:cxnLst/>
          <a:rect l="0" t="0" r="0" b="0"/>
          <a:pathLst>
            <a:path>
              <a:moveTo>
                <a:pt x="4042783" y="0"/>
              </a:moveTo>
              <a:lnTo>
                <a:pt x="4042783" y="248160"/>
              </a:lnTo>
              <a:lnTo>
                <a:pt x="0" y="248160"/>
              </a:lnTo>
              <a:lnTo>
                <a:pt x="0"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2790" y="1829822"/>
          <a:ext cx="1861207"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9132" y="1866164"/>
        <a:ext cx="1788523" cy="1168120"/>
      </dsp:txXfrm>
    </dsp:sp>
    <dsp:sp modelId="{67357A81-5F47-46C8-8791-23DB6B665016}">
      <dsp:nvSpPr>
        <dsp:cNvPr id="0" name=""/>
        <dsp:cNvSpPr/>
      </dsp:nvSpPr>
      <dsp:spPr>
        <a:xfrm>
          <a:off x="3352963" y="1333500"/>
          <a:ext cx="1623214" cy="496321"/>
        </a:xfrm>
        <a:custGeom>
          <a:avLst/>
          <a:gdLst/>
          <a:ahLst/>
          <a:cxnLst/>
          <a:rect l="0" t="0" r="0" b="0"/>
          <a:pathLst>
            <a:path>
              <a:moveTo>
                <a:pt x="1623214" y="0"/>
              </a:moveTo>
              <a:lnTo>
                <a:pt x="1623214" y="248160"/>
              </a:lnTo>
              <a:lnTo>
                <a:pt x="0" y="248160"/>
              </a:lnTo>
              <a:lnTo>
                <a:pt x="0"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22359" y="1829822"/>
          <a:ext cx="1861207"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2458701" y="1866164"/>
        <a:ext cx="1788523" cy="1168120"/>
      </dsp:txXfrm>
    </dsp:sp>
    <dsp:sp modelId="{8F07F99B-93BA-4DC2-B33F-3FE6E29EA551}">
      <dsp:nvSpPr>
        <dsp:cNvPr id="0" name=""/>
        <dsp:cNvSpPr/>
      </dsp:nvSpPr>
      <dsp:spPr>
        <a:xfrm>
          <a:off x="4976178" y="1333500"/>
          <a:ext cx="981703" cy="496321"/>
        </a:xfrm>
        <a:custGeom>
          <a:avLst/>
          <a:gdLst/>
          <a:ahLst/>
          <a:cxnLst/>
          <a:rect l="0" t="0" r="0" b="0"/>
          <a:pathLst>
            <a:path>
              <a:moveTo>
                <a:pt x="0" y="0"/>
              </a:moveTo>
              <a:lnTo>
                <a:pt x="0" y="248160"/>
              </a:lnTo>
              <a:lnTo>
                <a:pt x="981703" y="248160"/>
              </a:lnTo>
              <a:lnTo>
                <a:pt x="981703"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4841929" y="1829822"/>
          <a:ext cx="2231903"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4878271" y="1866164"/>
        <a:ext cx="2159219" cy="1168120"/>
      </dsp:txXfrm>
    </dsp:sp>
    <dsp:sp modelId="{F7436063-BF3D-4400-ABDF-46A0C91AC2E1}">
      <dsp:nvSpPr>
        <dsp:cNvPr id="0" name=""/>
        <dsp:cNvSpPr/>
      </dsp:nvSpPr>
      <dsp:spPr>
        <a:xfrm>
          <a:off x="4976178" y="1333500"/>
          <a:ext cx="3814702" cy="496321"/>
        </a:xfrm>
        <a:custGeom>
          <a:avLst/>
          <a:gdLst/>
          <a:ahLst/>
          <a:cxnLst/>
          <a:rect l="0" t="0" r="0" b="0"/>
          <a:pathLst>
            <a:path>
              <a:moveTo>
                <a:pt x="0" y="0"/>
              </a:moveTo>
              <a:lnTo>
                <a:pt x="0" y="248160"/>
              </a:lnTo>
              <a:lnTo>
                <a:pt x="3814702" y="248160"/>
              </a:lnTo>
              <a:lnTo>
                <a:pt x="3814702"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32195" y="1829822"/>
          <a:ext cx="2317370"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68537" y="1866164"/>
        <a:ext cx="2244686" cy="11681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9457" y="597480"/>
          <a:ext cx="5853440" cy="736020"/>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71014" y="619037"/>
        <a:ext cx="5810326" cy="692906"/>
      </dsp:txXfrm>
    </dsp:sp>
    <dsp:sp modelId="{33643D00-C75E-4DF5-A0F0-DFA21355EB8A}">
      <dsp:nvSpPr>
        <dsp:cNvPr id="0" name=""/>
        <dsp:cNvSpPr/>
      </dsp:nvSpPr>
      <dsp:spPr>
        <a:xfrm>
          <a:off x="933394" y="1333500"/>
          <a:ext cx="4042783" cy="496321"/>
        </a:xfrm>
        <a:custGeom>
          <a:avLst/>
          <a:gdLst/>
          <a:ahLst/>
          <a:cxnLst/>
          <a:rect l="0" t="0" r="0" b="0"/>
          <a:pathLst>
            <a:path>
              <a:moveTo>
                <a:pt x="4042783" y="0"/>
              </a:moveTo>
              <a:lnTo>
                <a:pt x="4042783" y="248160"/>
              </a:lnTo>
              <a:lnTo>
                <a:pt x="0" y="248160"/>
              </a:lnTo>
              <a:lnTo>
                <a:pt x="0"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2790" y="1829822"/>
          <a:ext cx="1861207"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39132" y="1866164"/>
        <a:ext cx="1788523" cy="1168120"/>
      </dsp:txXfrm>
    </dsp:sp>
    <dsp:sp modelId="{67357A81-5F47-46C8-8791-23DB6B665016}">
      <dsp:nvSpPr>
        <dsp:cNvPr id="0" name=""/>
        <dsp:cNvSpPr/>
      </dsp:nvSpPr>
      <dsp:spPr>
        <a:xfrm>
          <a:off x="3352963" y="1333500"/>
          <a:ext cx="1623214" cy="496321"/>
        </a:xfrm>
        <a:custGeom>
          <a:avLst/>
          <a:gdLst/>
          <a:ahLst/>
          <a:cxnLst/>
          <a:rect l="0" t="0" r="0" b="0"/>
          <a:pathLst>
            <a:path>
              <a:moveTo>
                <a:pt x="1623214" y="0"/>
              </a:moveTo>
              <a:lnTo>
                <a:pt x="1623214" y="248160"/>
              </a:lnTo>
              <a:lnTo>
                <a:pt x="0" y="248160"/>
              </a:lnTo>
              <a:lnTo>
                <a:pt x="0"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22359" y="1829822"/>
          <a:ext cx="1861207"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2458701" y="1866164"/>
        <a:ext cx="1788523" cy="1168120"/>
      </dsp:txXfrm>
    </dsp:sp>
    <dsp:sp modelId="{8F07F99B-93BA-4DC2-B33F-3FE6E29EA551}">
      <dsp:nvSpPr>
        <dsp:cNvPr id="0" name=""/>
        <dsp:cNvSpPr/>
      </dsp:nvSpPr>
      <dsp:spPr>
        <a:xfrm>
          <a:off x="4976178" y="1333500"/>
          <a:ext cx="981703" cy="496321"/>
        </a:xfrm>
        <a:custGeom>
          <a:avLst/>
          <a:gdLst/>
          <a:ahLst/>
          <a:cxnLst/>
          <a:rect l="0" t="0" r="0" b="0"/>
          <a:pathLst>
            <a:path>
              <a:moveTo>
                <a:pt x="0" y="0"/>
              </a:moveTo>
              <a:lnTo>
                <a:pt x="0" y="248160"/>
              </a:lnTo>
              <a:lnTo>
                <a:pt x="981703" y="248160"/>
              </a:lnTo>
              <a:lnTo>
                <a:pt x="981703"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4841929" y="1829822"/>
          <a:ext cx="2231903"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4878271" y="1866164"/>
        <a:ext cx="2159219" cy="1168120"/>
      </dsp:txXfrm>
    </dsp:sp>
    <dsp:sp modelId="{F7436063-BF3D-4400-ABDF-46A0C91AC2E1}">
      <dsp:nvSpPr>
        <dsp:cNvPr id="0" name=""/>
        <dsp:cNvSpPr/>
      </dsp:nvSpPr>
      <dsp:spPr>
        <a:xfrm>
          <a:off x="4976178" y="1333500"/>
          <a:ext cx="3814702" cy="496321"/>
        </a:xfrm>
        <a:custGeom>
          <a:avLst/>
          <a:gdLst/>
          <a:ahLst/>
          <a:cxnLst/>
          <a:rect l="0" t="0" r="0" b="0"/>
          <a:pathLst>
            <a:path>
              <a:moveTo>
                <a:pt x="0" y="0"/>
              </a:moveTo>
              <a:lnTo>
                <a:pt x="0" y="248160"/>
              </a:lnTo>
              <a:lnTo>
                <a:pt x="3814702" y="248160"/>
              </a:lnTo>
              <a:lnTo>
                <a:pt x="3814702"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32195" y="1829822"/>
          <a:ext cx="2317370"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68537" y="1866164"/>
        <a:ext cx="2244686" cy="11681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9457" y="597480"/>
          <a:ext cx="5853440" cy="736020"/>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71014" y="619037"/>
        <a:ext cx="5810326" cy="692906"/>
      </dsp:txXfrm>
    </dsp:sp>
    <dsp:sp modelId="{33643D00-C75E-4DF5-A0F0-DFA21355EB8A}">
      <dsp:nvSpPr>
        <dsp:cNvPr id="0" name=""/>
        <dsp:cNvSpPr/>
      </dsp:nvSpPr>
      <dsp:spPr>
        <a:xfrm>
          <a:off x="933394" y="1333500"/>
          <a:ext cx="4042783" cy="496321"/>
        </a:xfrm>
        <a:custGeom>
          <a:avLst/>
          <a:gdLst/>
          <a:ahLst/>
          <a:cxnLst/>
          <a:rect l="0" t="0" r="0" b="0"/>
          <a:pathLst>
            <a:path>
              <a:moveTo>
                <a:pt x="4042783" y="0"/>
              </a:moveTo>
              <a:lnTo>
                <a:pt x="4042783" y="248160"/>
              </a:lnTo>
              <a:lnTo>
                <a:pt x="0" y="248160"/>
              </a:lnTo>
              <a:lnTo>
                <a:pt x="0"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2790" y="1829822"/>
          <a:ext cx="1861207"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39132" y="1866164"/>
        <a:ext cx="1788523" cy="1168120"/>
      </dsp:txXfrm>
    </dsp:sp>
    <dsp:sp modelId="{67357A81-5F47-46C8-8791-23DB6B665016}">
      <dsp:nvSpPr>
        <dsp:cNvPr id="0" name=""/>
        <dsp:cNvSpPr/>
      </dsp:nvSpPr>
      <dsp:spPr>
        <a:xfrm>
          <a:off x="3352963" y="1333500"/>
          <a:ext cx="1623214" cy="496321"/>
        </a:xfrm>
        <a:custGeom>
          <a:avLst/>
          <a:gdLst/>
          <a:ahLst/>
          <a:cxnLst/>
          <a:rect l="0" t="0" r="0" b="0"/>
          <a:pathLst>
            <a:path>
              <a:moveTo>
                <a:pt x="1623214" y="0"/>
              </a:moveTo>
              <a:lnTo>
                <a:pt x="1623214" y="248160"/>
              </a:lnTo>
              <a:lnTo>
                <a:pt x="0" y="248160"/>
              </a:lnTo>
              <a:lnTo>
                <a:pt x="0"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22359" y="1829822"/>
          <a:ext cx="1861207"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 – </a:t>
          </a:r>
        </a:p>
        <a:p>
          <a:pPr marL="0" lvl="0" indent="0" algn="ctr" defTabSz="622300">
            <a:lnSpc>
              <a:spcPct val="90000"/>
            </a:lnSpc>
            <a:spcBef>
              <a:spcPct val="0"/>
            </a:spcBef>
            <a:spcAft>
              <a:spcPct val="35000"/>
            </a:spcAft>
            <a:buNone/>
          </a:pPr>
          <a:r>
            <a:rPr lang="en-GB" sz="1400" kern="1200" dirty="0"/>
            <a:t>Doing or Being</a:t>
          </a:r>
        </a:p>
      </dsp:txBody>
      <dsp:txXfrm>
        <a:off x="2458701" y="1866164"/>
        <a:ext cx="1788523" cy="1168120"/>
      </dsp:txXfrm>
    </dsp:sp>
    <dsp:sp modelId="{8F07F99B-93BA-4DC2-B33F-3FE6E29EA551}">
      <dsp:nvSpPr>
        <dsp:cNvPr id="0" name=""/>
        <dsp:cNvSpPr/>
      </dsp:nvSpPr>
      <dsp:spPr>
        <a:xfrm>
          <a:off x="4976178" y="1333500"/>
          <a:ext cx="981703" cy="496321"/>
        </a:xfrm>
        <a:custGeom>
          <a:avLst/>
          <a:gdLst/>
          <a:ahLst/>
          <a:cxnLst/>
          <a:rect l="0" t="0" r="0" b="0"/>
          <a:pathLst>
            <a:path>
              <a:moveTo>
                <a:pt x="0" y="0"/>
              </a:moveTo>
              <a:lnTo>
                <a:pt x="0" y="248160"/>
              </a:lnTo>
              <a:lnTo>
                <a:pt x="981703" y="248160"/>
              </a:lnTo>
              <a:lnTo>
                <a:pt x="981703"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4841929" y="1829822"/>
          <a:ext cx="2231903"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4878271" y="1866164"/>
        <a:ext cx="2159219" cy="1168120"/>
      </dsp:txXfrm>
    </dsp:sp>
    <dsp:sp modelId="{F7436063-BF3D-4400-ABDF-46A0C91AC2E1}">
      <dsp:nvSpPr>
        <dsp:cNvPr id="0" name=""/>
        <dsp:cNvSpPr/>
      </dsp:nvSpPr>
      <dsp:spPr>
        <a:xfrm>
          <a:off x="4976178" y="1333500"/>
          <a:ext cx="3814702" cy="496321"/>
        </a:xfrm>
        <a:custGeom>
          <a:avLst/>
          <a:gdLst/>
          <a:ahLst/>
          <a:cxnLst/>
          <a:rect l="0" t="0" r="0" b="0"/>
          <a:pathLst>
            <a:path>
              <a:moveTo>
                <a:pt x="0" y="0"/>
              </a:moveTo>
              <a:lnTo>
                <a:pt x="0" y="248160"/>
              </a:lnTo>
              <a:lnTo>
                <a:pt x="3814702" y="248160"/>
              </a:lnTo>
              <a:lnTo>
                <a:pt x="3814702"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32195" y="1829822"/>
          <a:ext cx="2317370"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68537" y="1866164"/>
        <a:ext cx="2244686" cy="11681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9457" y="597480"/>
          <a:ext cx="5853440" cy="736020"/>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71014" y="619037"/>
        <a:ext cx="5810326" cy="692906"/>
      </dsp:txXfrm>
    </dsp:sp>
    <dsp:sp modelId="{33643D00-C75E-4DF5-A0F0-DFA21355EB8A}">
      <dsp:nvSpPr>
        <dsp:cNvPr id="0" name=""/>
        <dsp:cNvSpPr/>
      </dsp:nvSpPr>
      <dsp:spPr>
        <a:xfrm>
          <a:off x="933394" y="1333500"/>
          <a:ext cx="4042783" cy="496321"/>
        </a:xfrm>
        <a:custGeom>
          <a:avLst/>
          <a:gdLst/>
          <a:ahLst/>
          <a:cxnLst/>
          <a:rect l="0" t="0" r="0" b="0"/>
          <a:pathLst>
            <a:path>
              <a:moveTo>
                <a:pt x="4042783" y="0"/>
              </a:moveTo>
              <a:lnTo>
                <a:pt x="4042783" y="248160"/>
              </a:lnTo>
              <a:lnTo>
                <a:pt x="0" y="248160"/>
              </a:lnTo>
              <a:lnTo>
                <a:pt x="0"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2790" y="1829822"/>
          <a:ext cx="1861207"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39132" y="1866164"/>
        <a:ext cx="1788523" cy="1168120"/>
      </dsp:txXfrm>
    </dsp:sp>
    <dsp:sp modelId="{67357A81-5F47-46C8-8791-23DB6B665016}">
      <dsp:nvSpPr>
        <dsp:cNvPr id="0" name=""/>
        <dsp:cNvSpPr/>
      </dsp:nvSpPr>
      <dsp:spPr>
        <a:xfrm>
          <a:off x="3352963" y="1333500"/>
          <a:ext cx="1623214" cy="496321"/>
        </a:xfrm>
        <a:custGeom>
          <a:avLst/>
          <a:gdLst/>
          <a:ahLst/>
          <a:cxnLst/>
          <a:rect l="0" t="0" r="0" b="0"/>
          <a:pathLst>
            <a:path>
              <a:moveTo>
                <a:pt x="1623214" y="0"/>
              </a:moveTo>
              <a:lnTo>
                <a:pt x="1623214" y="248160"/>
              </a:lnTo>
              <a:lnTo>
                <a:pt x="0" y="248160"/>
              </a:lnTo>
              <a:lnTo>
                <a:pt x="0"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22359" y="1829822"/>
          <a:ext cx="1861207"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 – </a:t>
          </a:r>
        </a:p>
        <a:p>
          <a:pPr marL="0" lvl="0" indent="0" algn="ctr" defTabSz="622300">
            <a:lnSpc>
              <a:spcPct val="90000"/>
            </a:lnSpc>
            <a:spcBef>
              <a:spcPct val="0"/>
            </a:spcBef>
            <a:spcAft>
              <a:spcPct val="35000"/>
            </a:spcAft>
            <a:buNone/>
          </a:pPr>
          <a:r>
            <a:rPr lang="en-GB" sz="1400" kern="1200" dirty="0"/>
            <a:t>Doing or Being</a:t>
          </a:r>
        </a:p>
      </dsp:txBody>
      <dsp:txXfrm>
        <a:off x="2458701" y="1866164"/>
        <a:ext cx="1788523" cy="1168120"/>
      </dsp:txXfrm>
    </dsp:sp>
    <dsp:sp modelId="{8F07F99B-93BA-4DC2-B33F-3FE6E29EA551}">
      <dsp:nvSpPr>
        <dsp:cNvPr id="0" name=""/>
        <dsp:cNvSpPr/>
      </dsp:nvSpPr>
      <dsp:spPr>
        <a:xfrm>
          <a:off x="4976178" y="1333500"/>
          <a:ext cx="981703" cy="496321"/>
        </a:xfrm>
        <a:custGeom>
          <a:avLst/>
          <a:gdLst/>
          <a:ahLst/>
          <a:cxnLst/>
          <a:rect l="0" t="0" r="0" b="0"/>
          <a:pathLst>
            <a:path>
              <a:moveTo>
                <a:pt x="0" y="0"/>
              </a:moveTo>
              <a:lnTo>
                <a:pt x="0" y="248160"/>
              </a:lnTo>
              <a:lnTo>
                <a:pt x="981703" y="248160"/>
              </a:lnTo>
              <a:lnTo>
                <a:pt x="981703"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4841929" y="1829822"/>
          <a:ext cx="2231903"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a:t>
          </a:r>
        </a:p>
        <a:p>
          <a:pPr marL="0" lvl="0" indent="0" algn="ctr" defTabSz="622300">
            <a:lnSpc>
              <a:spcPct val="90000"/>
            </a:lnSpc>
            <a:spcBef>
              <a:spcPct val="0"/>
            </a:spcBef>
            <a:spcAft>
              <a:spcPct val="35000"/>
            </a:spcAft>
            <a:buNone/>
          </a:pPr>
          <a:r>
            <a:rPr lang="en-GB" sz="1400" kern="1200" dirty="0"/>
            <a:t>Joins clauses together</a:t>
          </a:r>
        </a:p>
      </dsp:txBody>
      <dsp:txXfrm>
        <a:off x="4878271" y="1866164"/>
        <a:ext cx="2159219" cy="1168120"/>
      </dsp:txXfrm>
    </dsp:sp>
    <dsp:sp modelId="{F7436063-BF3D-4400-ABDF-46A0C91AC2E1}">
      <dsp:nvSpPr>
        <dsp:cNvPr id="0" name=""/>
        <dsp:cNvSpPr/>
      </dsp:nvSpPr>
      <dsp:spPr>
        <a:xfrm>
          <a:off x="4976178" y="1333500"/>
          <a:ext cx="3814702" cy="496321"/>
        </a:xfrm>
        <a:custGeom>
          <a:avLst/>
          <a:gdLst/>
          <a:ahLst/>
          <a:cxnLst/>
          <a:rect l="0" t="0" r="0" b="0"/>
          <a:pathLst>
            <a:path>
              <a:moveTo>
                <a:pt x="0" y="0"/>
              </a:moveTo>
              <a:lnTo>
                <a:pt x="0" y="248160"/>
              </a:lnTo>
              <a:lnTo>
                <a:pt x="3814702" y="248160"/>
              </a:lnTo>
              <a:lnTo>
                <a:pt x="3814702"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32195" y="1829822"/>
          <a:ext cx="2317370"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68537" y="1866164"/>
        <a:ext cx="2244686" cy="116812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9457" y="597480"/>
          <a:ext cx="5853440" cy="736020"/>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71014" y="619037"/>
        <a:ext cx="5810326" cy="692906"/>
      </dsp:txXfrm>
    </dsp:sp>
    <dsp:sp modelId="{33643D00-C75E-4DF5-A0F0-DFA21355EB8A}">
      <dsp:nvSpPr>
        <dsp:cNvPr id="0" name=""/>
        <dsp:cNvSpPr/>
      </dsp:nvSpPr>
      <dsp:spPr>
        <a:xfrm>
          <a:off x="933394" y="1333500"/>
          <a:ext cx="4042783" cy="496321"/>
        </a:xfrm>
        <a:custGeom>
          <a:avLst/>
          <a:gdLst/>
          <a:ahLst/>
          <a:cxnLst/>
          <a:rect l="0" t="0" r="0" b="0"/>
          <a:pathLst>
            <a:path>
              <a:moveTo>
                <a:pt x="4042783" y="0"/>
              </a:moveTo>
              <a:lnTo>
                <a:pt x="4042783" y="248160"/>
              </a:lnTo>
              <a:lnTo>
                <a:pt x="0" y="248160"/>
              </a:lnTo>
              <a:lnTo>
                <a:pt x="0"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2790" y="1829822"/>
          <a:ext cx="1861207"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39132" y="1866164"/>
        <a:ext cx="1788523" cy="1168120"/>
      </dsp:txXfrm>
    </dsp:sp>
    <dsp:sp modelId="{67357A81-5F47-46C8-8791-23DB6B665016}">
      <dsp:nvSpPr>
        <dsp:cNvPr id="0" name=""/>
        <dsp:cNvSpPr/>
      </dsp:nvSpPr>
      <dsp:spPr>
        <a:xfrm>
          <a:off x="3352963" y="1333500"/>
          <a:ext cx="1623214" cy="496321"/>
        </a:xfrm>
        <a:custGeom>
          <a:avLst/>
          <a:gdLst/>
          <a:ahLst/>
          <a:cxnLst/>
          <a:rect l="0" t="0" r="0" b="0"/>
          <a:pathLst>
            <a:path>
              <a:moveTo>
                <a:pt x="1623214" y="0"/>
              </a:moveTo>
              <a:lnTo>
                <a:pt x="1623214" y="248160"/>
              </a:lnTo>
              <a:lnTo>
                <a:pt x="0" y="248160"/>
              </a:lnTo>
              <a:lnTo>
                <a:pt x="0"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22359" y="1829822"/>
          <a:ext cx="1861207"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 – </a:t>
          </a:r>
        </a:p>
        <a:p>
          <a:pPr marL="0" lvl="0" indent="0" algn="ctr" defTabSz="622300">
            <a:lnSpc>
              <a:spcPct val="90000"/>
            </a:lnSpc>
            <a:spcBef>
              <a:spcPct val="0"/>
            </a:spcBef>
            <a:spcAft>
              <a:spcPct val="35000"/>
            </a:spcAft>
            <a:buNone/>
          </a:pPr>
          <a:r>
            <a:rPr lang="en-GB" sz="1400" kern="1200" dirty="0"/>
            <a:t>Doing or Being</a:t>
          </a:r>
        </a:p>
      </dsp:txBody>
      <dsp:txXfrm>
        <a:off x="2458701" y="1866164"/>
        <a:ext cx="1788523" cy="1168120"/>
      </dsp:txXfrm>
    </dsp:sp>
    <dsp:sp modelId="{8F07F99B-93BA-4DC2-B33F-3FE6E29EA551}">
      <dsp:nvSpPr>
        <dsp:cNvPr id="0" name=""/>
        <dsp:cNvSpPr/>
      </dsp:nvSpPr>
      <dsp:spPr>
        <a:xfrm>
          <a:off x="4976178" y="1333500"/>
          <a:ext cx="981703" cy="496321"/>
        </a:xfrm>
        <a:custGeom>
          <a:avLst/>
          <a:gdLst/>
          <a:ahLst/>
          <a:cxnLst/>
          <a:rect l="0" t="0" r="0" b="0"/>
          <a:pathLst>
            <a:path>
              <a:moveTo>
                <a:pt x="0" y="0"/>
              </a:moveTo>
              <a:lnTo>
                <a:pt x="0" y="248160"/>
              </a:lnTo>
              <a:lnTo>
                <a:pt x="981703" y="248160"/>
              </a:lnTo>
              <a:lnTo>
                <a:pt x="981703"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4841929" y="1829822"/>
          <a:ext cx="2231903"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a:t>
          </a:r>
        </a:p>
        <a:p>
          <a:pPr marL="0" lvl="0" indent="0" algn="ctr" defTabSz="622300">
            <a:lnSpc>
              <a:spcPct val="90000"/>
            </a:lnSpc>
            <a:spcBef>
              <a:spcPct val="0"/>
            </a:spcBef>
            <a:spcAft>
              <a:spcPct val="35000"/>
            </a:spcAft>
            <a:buNone/>
          </a:pPr>
          <a:r>
            <a:rPr lang="en-GB" sz="1400" kern="1200" dirty="0"/>
            <a:t>Joins clauses together</a:t>
          </a:r>
        </a:p>
      </dsp:txBody>
      <dsp:txXfrm>
        <a:off x="4878271" y="1866164"/>
        <a:ext cx="2159219" cy="1168120"/>
      </dsp:txXfrm>
    </dsp:sp>
    <dsp:sp modelId="{F7436063-BF3D-4400-ABDF-46A0C91AC2E1}">
      <dsp:nvSpPr>
        <dsp:cNvPr id="0" name=""/>
        <dsp:cNvSpPr/>
      </dsp:nvSpPr>
      <dsp:spPr>
        <a:xfrm>
          <a:off x="4976178" y="1333500"/>
          <a:ext cx="3814702" cy="496321"/>
        </a:xfrm>
        <a:custGeom>
          <a:avLst/>
          <a:gdLst/>
          <a:ahLst/>
          <a:cxnLst/>
          <a:rect l="0" t="0" r="0" b="0"/>
          <a:pathLst>
            <a:path>
              <a:moveTo>
                <a:pt x="0" y="0"/>
              </a:moveTo>
              <a:lnTo>
                <a:pt x="0" y="248160"/>
              </a:lnTo>
              <a:lnTo>
                <a:pt x="3814702" y="248160"/>
              </a:lnTo>
              <a:lnTo>
                <a:pt x="3814702" y="49632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32195" y="1829822"/>
          <a:ext cx="2317370" cy="12408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Helps readers</a:t>
          </a:r>
        </a:p>
      </dsp:txBody>
      <dsp:txXfrm>
        <a:off x="7668537" y="1866164"/>
        <a:ext cx="2244686" cy="116812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569572" y="103026"/>
          <a:ext cx="4813210" cy="605220"/>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587298" y="120752"/>
        <a:ext cx="4777758" cy="569768"/>
      </dsp:txXfrm>
    </dsp:sp>
    <dsp:sp modelId="{33643D00-C75E-4DF5-A0F0-DFA21355EB8A}">
      <dsp:nvSpPr>
        <dsp:cNvPr id="0" name=""/>
        <dsp:cNvSpPr/>
      </dsp:nvSpPr>
      <dsp:spPr>
        <a:xfrm>
          <a:off x="1651848" y="708246"/>
          <a:ext cx="3324329" cy="408119"/>
        </a:xfrm>
        <a:custGeom>
          <a:avLst/>
          <a:gdLst/>
          <a:ahLst/>
          <a:cxnLst/>
          <a:rect l="0" t="0" r="0" b="0"/>
          <a:pathLst>
            <a:path>
              <a:moveTo>
                <a:pt x="3324329" y="0"/>
              </a:moveTo>
              <a:lnTo>
                <a:pt x="3324329" y="204059"/>
              </a:lnTo>
              <a:lnTo>
                <a:pt x="0" y="204059"/>
              </a:lnTo>
              <a:lnTo>
                <a:pt x="0" y="40811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886624" y="1116366"/>
          <a:ext cx="1530447" cy="102029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916508" y="1146250"/>
        <a:ext cx="1470679" cy="960530"/>
      </dsp:txXfrm>
    </dsp:sp>
    <dsp:sp modelId="{67357A81-5F47-46C8-8791-23DB6B665016}">
      <dsp:nvSpPr>
        <dsp:cNvPr id="0" name=""/>
        <dsp:cNvSpPr/>
      </dsp:nvSpPr>
      <dsp:spPr>
        <a:xfrm>
          <a:off x="3641429" y="708246"/>
          <a:ext cx="1334748" cy="408119"/>
        </a:xfrm>
        <a:custGeom>
          <a:avLst/>
          <a:gdLst/>
          <a:ahLst/>
          <a:cxnLst/>
          <a:rect l="0" t="0" r="0" b="0"/>
          <a:pathLst>
            <a:path>
              <a:moveTo>
                <a:pt x="1334748" y="0"/>
              </a:moveTo>
              <a:lnTo>
                <a:pt x="1334748" y="204059"/>
              </a:lnTo>
              <a:lnTo>
                <a:pt x="0" y="204059"/>
              </a:lnTo>
              <a:lnTo>
                <a:pt x="0" y="40811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876205" y="1116366"/>
          <a:ext cx="1530447" cy="102029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 – </a:t>
          </a:r>
        </a:p>
        <a:p>
          <a:pPr marL="0" lvl="0" indent="0" algn="ctr" defTabSz="622300">
            <a:lnSpc>
              <a:spcPct val="90000"/>
            </a:lnSpc>
            <a:spcBef>
              <a:spcPct val="0"/>
            </a:spcBef>
            <a:spcAft>
              <a:spcPct val="35000"/>
            </a:spcAft>
            <a:buNone/>
          </a:pPr>
          <a:r>
            <a:rPr lang="en-GB" sz="1400" kern="1200" dirty="0"/>
            <a:t>Doing or Being</a:t>
          </a:r>
        </a:p>
      </dsp:txBody>
      <dsp:txXfrm>
        <a:off x="2906089" y="1146250"/>
        <a:ext cx="1470679" cy="960530"/>
      </dsp:txXfrm>
    </dsp:sp>
    <dsp:sp modelId="{8F07F99B-93BA-4DC2-B33F-3FE6E29EA551}">
      <dsp:nvSpPr>
        <dsp:cNvPr id="0" name=""/>
        <dsp:cNvSpPr/>
      </dsp:nvSpPr>
      <dsp:spPr>
        <a:xfrm>
          <a:off x="4976178" y="708246"/>
          <a:ext cx="807241" cy="408119"/>
        </a:xfrm>
        <a:custGeom>
          <a:avLst/>
          <a:gdLst/>
          <a:ahLst/>
          <a:cxnLst/>
          <a:rect l="0" t="0" r="0" b="0"/>
          <a:pathLst>
            <a:path>
              <a:moveTo>
                <a:pt x="0" y="0"/>
              </a:moveTo>
              <a:lnTo>
                <a:pt x="0" y="204059"/>
              </a:lnTo>
              <a:lnTo>
                <a:pt x="807241" y="204059"/>
              </a:lnTo>
              <a:lnTo>
                <a:pt x="807241" y="40811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4865786" y="1116366"/>
          <a:ext cx="1835266" cy="102029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a:t>
          </a:r>
        </a:p>
        <a:p>
          <a:pPr marL="0" lvl="0" indent="0" algn="ctr" defTabSz="622300">
            <a:lnSpc>
              <a:spcPct val="90000"/>
            </a:lnSpc>
            <a:spcBef>
              <a:spcPct val="0"/>
            </a:spcBef>
            <a:spcAft>
              <a:spcPct val="35000"/>
            </a:spcAft>
            <a:buNone/>
          </a:pPr>
          <a:r>
            <a:rPr lang="en-GB" sz="1400" kern="1200" dirty="0"/>
            <a:t>Joins clauses together</a:t>
          </a:r>
        </a:p>
      </dsp:txBody>
      <dsp:txXfrm>
        <a:off x="4895670" y="1146250"/>
        <a:ext cx="1775498" cy="960530"/>
      </dsp:txXfrm>
    </dsp:sp>
    <dsp:sp modelId="{351DD738-4F48-4F1F-BB44-9D92D8B1E08E}">
      <dsp:nvSpPr>
        <dsp:cNvPr id="0" name=""/>
        <dsp:cNvSpPr/>
      </dsp:nvSpPr>
      <dsp:spPr>
        <a:xfrm>
          <a:off x="5737699" y="2136664"/>
          <a:ext cx="91440" cy="408119"/>
        </a:xfrm>
        <a:custGeom>
          <a:avLst/>
          <a:gdLst/>
          <a:ahLst/>
          <a:cxnLst/>
          <a:rect l="0" t="0" r="0" b="0"/>
          <a:pathLst>
            <a:path>
              <a:moveTo>
                <a:pt x="45720" y="0"/>
              </a:moveTo>
              <a:lnTo>
                <a:pt x="45720" y="40811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CBE484-E5A7-416D-ACFF-369F8B5226F9}">
      <dsp:nvSpPr>
        <dsp:cNvPr id="0" name=""/>
        <dsp:cNvSpPr/>
      </dsp:nvSpPr>
      <dsp:spPr>
        <a:xfrm>
          <a:off x="5018196" y="2544783"/>
          <a:ext cx="1530447" cy="102029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Time Connectives</a:t>
          </a:r>
        </a:p>
      </dsp:txBody>
      <dsp:txXfrm>
        <a:off x="5048080" y="2574667"/>
        <a:ext cx="1470679" cy="960530"/>
      </dsp:txXfrm>
    </dsp:sp>
    <dsp:sp modelId="{F7436063-BF3D-4400-ABDF-46A0C91AC2E1}">
      <dsp:nvSpPr>
        <dsp:cNvPr id="0" name=""/>
        <dsp:cNvSpPr/>
      </dsp:nvSpPr>
      <dsp:spPr>
        <a:xfrm>
          <a:off x="4976178" y="708246"/>
          <a:ext cx="3136781" cy="408119"/>
        </a:xfrm>
        <a:custGeom>
          <a:avLst/>
          <a:gdLst/>
          <a:ahLst/>
          <a:cxnLst/>
          <a:rect l="0" t="0" r="0" b="0"/>
          <a:pathLst>
            <a:path>
              <a:moveTo>
                <a:pt x="0" y="0"/>
              </a:moveTo>
              <a:lnTo>
                <a:pt x="0" y="204059"/>
              </a:lnTo>
              <a:lnTo>
                <a:pt x="3136781" y="204059"/>
              </a:lnTo>
              <a:lnTo>
                <a:pt x="3136781" y="40811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160187" y="1116366"/>
          <a:ext cx="1905544" cy="102029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p>
        <a:p>
          <a:pPr marL="0" lvl="0" indent="0" algn="ctr" defTabSz="622300">
            <a:lnSpc>
              <a:spcPct val="90000"/>
            </a:lnSpc>
            <a:spcBef>
              <a:spcPct val="0"/>
            </a:spcBef>
            <a:spcAft>
              <a:spcPct val="35000"/>
            </a:spcAft>
            <a:buNone/>
          </a:pPr>
          <a:r>
            <a:rPr lang="en-GB" sz="1400" kern="1200" dirty="0"/>
            <a:t>Helps readers</a:t>
          </a:r>
        </a:p>
      </dsp:txBody>
      <dsp:txXfrm>
        <a:off x="7190071" y="1146250"/>
        <a:ext cx="1845776" cy="96053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forms.office.com/Pages/ResponsePage.aspx?id=KXI8YMEiwUOjgEvkVqYFjsqqRugkSxNLsNDyMI4WsoRUQzVCT1RSRFhKQ1lMWkxXSVVCQUUwOVY2MC4u"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2.png"/><Relationship Id="rId7" Type="http://schemas.openxmlformats.org/officeDocument/2006/relationships/diagramQuickStyle" Target="../diagrams/quickStyle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5.png"/><Relationship Id="rId9" Type="http://schemas.microsoft.com/office/2007/relationships/diagramDrawing" Target="../diagrams/drawing2.xml"/></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2.png"/><Relationship Id="rId7" Type="http://schemas.openxmlformats.org/officeDocument/2006/relationships/diagramQuickStyle" Target="../diagrams/quickStyle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5.png"/><Relationship Id="rId9" Type="http://schemas.microsoft.com/office/2007/relationships/diagramDrawing" Target="../diagrams/drawing3.xml"/></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2.png"/><Relationship Id="rId7" Type="http://schemas.openxmlformats.org/officeDocument/2006/relationships/diagramQuickStyle" Target="../diagrams/quickStyle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5.png"/><Relationship Id="rId9" Type="http://schemas.microsoft.com/office/2007/relationships/diagramDrawing" Target="../diagrams/drawing4.xml"/></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2.png"/><Relationship Id="rId7" Type="http://schemas.openxmlformats.org/officeDocument/2006/relationships/diagramQuickStyle" Target="../diagrams/quickStyle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image" Target="../media/image5.png"/><Relationship Id="rId9" Type="http://schemas.microsoft.com/office/2007/relationships/diagramDrawing" Target="../diagrams/drawing5.xml"/></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2.png"/><Relationship Id="rId7" Type="http://schemas.openxmlformats.org/officeDocument/2006/relationships/diagramQuickStyle" Target="../diagrams/quickStyle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Layout" Target="../diagrams/layout6.xml"/><Relationship Id="rId5" Type="http://schemas.openxmlformats.org/officeDocument/2006/relationships/diagramData" Target="../diagrams/data6.xml"/><Relationship Id="rId4" Type="http://schemas.openxmlformats.org/officeDocument/2006/relationships/image" Target="../media/image5.png"/><Relationship Id="rId9" Type="http://schemas.microsoft.com/office/2007/relationships/diagramDrawing" Target="../diagrams/drawing6.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6"/>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2515382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BA5D4FA8-9219-0D5D-103F-86E0B5CE10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3" y="1042638"/>
            <a:ext cx="11377035" cy="1049506"/>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How do these sentences sound to you?</a:t>
            </a:r>
          </a:p>
        </p:txBody>
      </p:sp>
      <p:sp>
        <p:nvSpPr>
          <p:cNvPr id="2" name="Title 1">
            <a:extLst>
              <a:ext uri="{FF2B5EF4-FFF2-40B4-BE49-F238E27FC236}">
                <a16:creationId xmlns:a16="http://schemas.microsoft.com/office/drawing/2014/main" id="{21EF7562-A376-60EE-AC9F-A9FB819F8038}"/>
              </a:ext>
            </a:extLst>
          </p:cNvPr>
          <p:cNvSpPr txBox="1">
            <a:spLocks/>
          </p:cNvSpPr>
          <p:nvPr/>
        </p:nvSpPr>
        <p:spPr>
          <a:xfrm>
            <a:off x="407482" y="2369744"/>
            <a:ext cx="1137703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Emile is an alien. Aimee is a robot. </a:t>
            </a:r>
          </a:p>
        </p:txBody>
      </p:sp>
      <p:sp>
        <p:nvSpPr>
          <p:cNvPr id="6" name="Title 1">
            <a:extLst>
              <a:ext uri="{FF2B5EF4-FFF2-40B4-BE49-F238E27FC236}">
                <a16:creationId xmlns:a16="http://schemas.microsoft.com/office/drawing/2014/main" id="{66522819-2427-94B6-8F4C-A7AB7064AAF9}"/>
              </a:ext>
            </a:extLst>
          </p:cNvPr>
          <p:cNvSpPr txBox="1">
            <a:spLocks/>
          </p:cNvSpPr>
          <p:nvPr/>
        </p:nvSpPr>
        <p:spPr>
          <a:xfrm>
            <a:off x="407483" y="1053495"/>
            <a:ext cx="11377035" cy="1049506"/>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A bit repetitive?</a:t>
            </a:r>
          </a:p>
        </p:txBody>
      </p:sp>
      <p:sp>
        <p:nvSpPr>
          <p:cNvPr id="19" name="Title 1">
            <a:extLst>
              <a:ext uri="{FF2B5EF4-FFF2-40B4-BE49-F238E27FC236}">
                <a16:creationId xmlns:a16="http://schemas.microsoft.com/office/drawing/2014/main" id="{B084E1DB-FEF6-C001-6CB6-47C8657D899E}"/>
              </a:ext>
            </a:extLst>
          </p:cNvPr>
          <p:cNvSpPr txBox="1">
            <a:spLocks/>
          </p:cNvSpPr>
          <p:nvPr/>
        </p:nvSpPr>
        <p:spPr>
          <a:xfrm>
            <a:off x="407482" y="3304278"/>
            <a:ext cx="11377035" cy="88557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How about we </a:t>
            </a:r>
            <a:r>
              <a:rPr lang="en-GB" b="1" u="sng" dirty="0">
                <a:solidFill>
                  <a:schemeClr val="bg1"/>
                </a:solidFill>
                <a:latin typeface="+mn-lt"/>
                <a:ea typeface="Andika"/>
                <a:cs typeface="Andika"/>
              </a:rPr>
              <a:t>join</a:t>
            </a:r>
            <a:r>
              <a:rPr lang="en-GB" dirty="0">
                <a:solidFill>
                  <a:schemeClr val="bg1"/>
                </a:solidFill>
                <a:latin typeface="+mn-lt"/>
                <a:ea typeface="Andika"/>
                <a:cs typeface="Andika"/>
              </a:rPr>
              <a:t> these two sentences together?</a:t>
            </a:r>
          </a:p>
        </p:txBody>
      </p:sp>
      <p:sp>
        <p:nvSpPr>
          <p:cNvPr id="20" name="Title 1">
            <a:extLst>
              <a:ext uri="{FF2B5EF4-FFF2-40B4-BE49-F238E27FC236}">
                <a16:creationId xmlns:a16="http://schemas.microsoft.com/office/drawing/2014/main" id="{C4AE0910-0714-A96C-6517-54D1328B74E3}"/>
              </a:ext>
            </a:extLst>
          </p:cNvPr>
          <p:cNvSpPr txBox="1">
            <a:spLocks/>
          </p:cNvSpPr>
          <p:nvPr/>
        </p:nvSpPr>
        <p:spPr>
          <a:xfrm>
            <a:off x="407482" y="4456594"/>
            <a:ext cx="1137703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Emile is an alien and Aimee is a robot. </a:t>
            </a:r>
          </a:p>
        </p:txBody>
      </p:sp>
    </p:spTree>
    <p:extLst>
      <p:ext uri="{BB962C8B-B14F-4D97-AF65-F5344CB8AC3E}">
        <p14:creationId xmlns:p14="http://schemas.microsoft.com/office/powerpoint/2010/main" val="211087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19"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Background pattern&#10;&#10;Description automatically generated">
            <a:extLst>
              <a:ext uri="{FF2B5EF4-FFF2-40B4-BE49-F238E27FC236}">
                <a16:creationId xmlns:a16="http://schemas.microsoft.com/office/drawing/2014/main" id="{55B61937-97BC-9AD6-C971-34193E800B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2" name="Title 1">
            <a:extLst>
              <a:ext uri="{FF2B5EF4-FFF2-40B4-BE49-F238E27FC236}">
                <a16:creationId xmlns:a16="http://schemas.microsoft.com/office/drawing/2014/main" id="{1B32142E-61B4-F460-5024-6837E906280B}"/>
              </a:ext>
            </a:extLst>
          </p:cNvPr>
          <p:cNvSpPr txBox="1">
            <a:spLocks/>
          </p:cNvSpPr>
          <p:nvPr/>
        </p:nvSpPr>
        <p:spPr>
          <a:xfrm>
            <a:off x="407478" y="490628"/>
            <a:ext cx="11377035" cy="88557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The </a:t>
            </a:r>
            <a:r>
              <a:rPr lang="en-GB" b="1" u="sng" dirty="0">
                <a:solidFill>
                  <a:srgbClr val="FFFF00"/>
                </a:solidFill>
                <a:latin typeface="+mn-lt"/>
                <a:ea typeface="Andika"/>
                <a:cs typeface="Andika"/>
              </a:rPr>
              <a:t>two sentences</a:t>
            </a:r>
            <a:r>
              <a:rPr lang="en-GB" dirty="0">
                <a:solidFill>
                  <a:srgbClr val="FFFF00"/>
                </a:solidFill>
                <a:latin typeface="+mn-lt"/>
                <a:ea typeface="Andika"/>
                <a:cs typeface="Andika"/>
              </a:rPr>
              <a:t> </a:t>
            </a:r>
            <a:r>
              <a:rPr lang="en-GB" dirty="0">
                <a:solidFill>
                  <a:schemeClr val="bg1"/>
                </a:solidFill>
                <a:latin typeface="+mn-lt"/>
                <a:ea typeface="Andika"/>
                <a:cs typeface="Andika"/>
              </a:rPr>
              <a:t>became </a:t>
            </a:r>
            <a:r>
              <a:rPr lang="en-GB" b="1" u="sng" dirty="0">
                <a:solidFill>
                  <a:srgbClr val="FFFF00"/>
                </a:solidFill>
                <a:latin typeface="+mn-lt"/>
                <a:ea typeface="Andika"/>
                <a:cs typeface="Andika"/>
              </a:rPr>
              <a:t>one sentence</a:t>
            </a:r>
            <a:r>
              <a:rPr lang="en-GB" dirty="0">
                <a:solidFill>
                  <a:schemeClr val="bg1"/>
                </a:solidFill>
                <a:latin typeface="+mn-lt"/>
                <a:ea typeface="Andika"/>
                <a:cs typeface="Andika"/>
              </a:rPr>
              <a:t>.</a:t>
            </a:r>
          </a:p>
        </p:txBody>
      </p:sp>
      <p:sp>
        <p:nvSpPr>
          <p:cNvPr id="3" name="Title 1">
            <a:extLst>
              <a:ext uri="{FF2B5EF4-FFF2-40B4-BE49-F238E27FC236}">
                <a16:creationId xmlns:a16="http://schemas.microsoft.com/office/drawing/2014/main" id="{A25C2D3B-300C-8B22-7B38-92A3DBC4DE0C}"/>
              </a:ext>
            </a:extLst>
          </p:cNvPr>
          <p:cNvSpPr txBox="1">
            <a:spLocks/>
          </p:cNvSpPr>
          <p:nvPr/>
        </p:nvSpPr>
        <p:spPr>
          <a:xfrm>
            <a:off x="407479" y="1694104"/>
            <a:ext cx="1137703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u="sng" dirty="0">
                <a:solidFill>
                  <a:schemeClr val="bg1"/>
                </a:solidFill>
                <a:latin typeface="+mn-lt"/>
                <a:ea typeface="Andika"/>
                <a:cs typeface="Andika"/>
              </a:rPr>
              <a:t>Two sentences</a:t>
            </a:r>
            <a:r>
              <a:rPr lang="en-GB" sz="3600" dirty="0">
                <a:solidFill>
                  <a:schemeClr val="bg1"/>
                </a:solidFill>
                <a:latin typeface="+mn-lt"/>
                <a:ea typeface="Andika"/>
                <a:cs typeface="Andika"/>
              </a:rPr>
              <a:t>: Emile is an alien. Aimee is a robot. </a:t>
            </a:r>
          </a:p>
        </p:txBody>
      </p:sp>
      <p:sp>
        <p:nvSpPr>
          <p:cNvPr id="5" name="Title 1">
            <a:extLst>
              <a:ext uri="{FF2B5EF4-FFF2-40B4-BE49-F238E27FC236}">
                <a16:creationId xmlns:a16="http://schemas.microsoft.com/office/drawing/2014/main" id="{C2B0A02B-D54A-7ABD-3F48-54F15EABF300}"/>
              </a:ext>
            </a:extLst>
          </p:cNvPr>
          <p:cNvSpPr txBox="1">
            <a:spLocks/>
          </p:cNvSpPr>
          <p:nvPr/>
        </p:nvSpPr>
        <p:spPr>
          <a:xfrm>
            <a:off x="407479" y="3761360"/>
            <a:ext cx="11377035" cy="88557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What word did we use to join the two sentences?</a:t>
            </a:r>
          </a:p>
        </p:txBody>
      </p:sp>
      <p:sp>
        <p:nvSpPr>
          <p:cNvPr id="6" name="Title 1">
            <a:extLst>
              <a:ext uri="{FF2B5EF4-FFF2-40B4-BE49-F238E27FC236}">
                <a16:creationId xmlns:a16="http://schemas.microsoft.com/office/drawing/2014/main" id="{52AB327B-E3CB-9A00-F3AE-71A1EAC92297}"/>
              </a:ext>
            </a:extLst>
          </p:cNvPr>
          <p:cNvSpPr txBox="1">
            <a:spLocks/>
          </p:cNvSpPr>
          <p:nvPr/>
        </p:nvSpPr>
        <p:spPr>
          <a:xfrm>
            <a:off x="407479" y="2701696"/>
            <a:ext cx="1137703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u="sng" dirty="0">
                <a:solidFill>
                  <a:schemeClr val="bg1"/>
                </a:solidFill>
                <a:latin typeface="+mn-lt"/>
                <a:ea typeface="Andika"/>
                <a:cs typeface="Andika"/>
              </a:rPr>
              <a:t>One sentence</a:t>
            </a:r>
            <a:r>
              <a:rPr lang="en-GB" sz="3600" dirty="0">
                <a:solidFill>
                  <a:schemeClr val="bg1"/>
                </a:solidFill>
                <a:latin typeface="+mn-lt"/>
                <a:ea typeface="Andika"/>
                <a:cs typeface="Andika"/>
              </a:rPr>
              <a:t>: Emile is an alien and Aimee is a robot. </a:t>
            </a:r>
          </a:p>
        </p:txBody>
      </p:sp>
      <p:sp>
        <p:nvSpPr>
          <p:cNvPr id="7" name="Title 1">
            <a:extLst>
              <a:ext uri="{FF2B5EF4-FFF2-40B4-BE49-F238E27FC236}">
                <a16:creationId xmlns:a16="http://schemas.microsoft.com/office/drawing/2014/main" id="{5179012B-309A-C747-4E4F-C374E372B0FC}"/>
              </a:ext>
            </a:extLst>
          </p:cNvPr>
          <p:cNvSpPr txBox="1">
            <a:spLocks/>
          </p:cNvSpPr>
          <p:nvPr/>
        </p:nvSpPr>
        <p:spPr>
          <a:xfrm>
            <a:off x="407480" y="4951051"/>
            <a:ext cx="1137703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Emile is an alien </a:t>
            </a:r>
            <a:r>
              <a:rPr lang="en-GB" sz="3600" b="1" u="sng" dirty="0">
                <a:solidFill>
                  <a:srgbClr val="FFFF00"/>
                </a:solidFill>
                <a:latin typeface="+mn-lt"/>
                <a:ea typeface="Andika"/>
                <a:cs typeface="Andika"/>
              </a:rPr>
              <a:t>and</a:t>
            </a:r>
            <a:r>
              <a:rPr lang="en-GB" sz="3600" dirty="0">
                <a:solidFill>
                  <a:schemeClr val="bg1"/>
                </a:solidFill>
                <a:latin typeface="+mn-lt"/>
                <a:ea typeface="Andika"/>
                <a:cs typeface="Andika"/>
              </a:rPr>
              <a:t> Aimee is a robot. </a:t>
            </a:r>
          </a:p>
        </p:txBody>
      </p:sp>
      <p:cxnSp>
        <p:nvCxnSpPr>
          <p:cNvPr id="10" name="Straight Arrow Connector 9">
            <a:extLst>
              <a:ext uri="{FF2B5EF4-FFF2-40B4-BE49-F238E27FC236}">
                <a16:creationId xmlns:a16="http://schemas.microsoft.com/office/drawing/2014/main" id="{ACFE1186-A96B-A747-22D7-9FA3D7B71F07}"/>
              </a:ext>
            </a:extLst>
          </p:cNvPr>
          <p:cNvCxnSpPr/>
          <p:nvPr/>
        </p:nvCxnSpPr>
        <p:spPr>
          <a:xfrm flipH="1" flipV="1">
            <a:off x="6604002" y="5506634"/>
            <a:ext cx="766618" cy="525870"/>
          </a:xfrm>
          <a:prstGeom prst="straightConnector1">
            <a:avLst/>
          </a:prstGeom>
          <a:ln w="7620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11" name="TextBox 10">
            <a:extLst>
              <a:ext uri="{FF2B5EF4-FFF2-40B4-BE49-F238E27FC236}">
                <a16:creationId xmlns:a16="http://schemas.microsoft.com/office/drawing/2014/main" id="{7BDD0FD0-A5E8-9BF7-902F-F605A3D24DB8}"/>
              </a:ext>
            </a:extLst>
          </p:cNvPr>
          <p:cNvSpPr txBox="1"/>
          <p:nvPr/>
        </p:nvSpPr>
        <p:spPr>
          <a:xfrm>
            <a:off x="7194585" y="5708012"/>
            <a:ext cx="4802908" cy="1055608"/>
          </a:xfrm>
          <a:prstGeom prst="roundRect">
            <a:avLst/>
          </a:prstGeom>
          <a:solidFill>
            <a:srgbClr val="FF0000"/>
          </a:solidFill>
        </p:spPr>
        <p:txBody>
          <a:bodyPr wrap="square" rtlCol="0">
            <a:spAutoFit/>
          </a:bodyPr>
          <a:lstStyle/>
          <a:p>
            <a:pPr algn="ctr"/>
            <a:r>
              <a:rPr lang="en-GB" sz="2800" dirty="0"/>
              <a:t>The word “and” joined the two sentences together. </a:t>
            </a:r>
          </a:p>
        </p:txBody>
      </p:sp>
    </p:spTree>
    <p:extLst>
      <p:ext uri="{BB962C8B-B14F-4D97-AF65-F5344CB8AC3E}">
        <p14:creationId xmlns:p14="http://schemas.microsoft.com/office/powerpoint/2010/main" val="2371301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5"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000"/>
                                        <p:tgtEl>
                                          <p:spTgt spid="11"/>
                                        </p:tgtEl>
                                      </p:cBhvr>
                                    </p:animEffect>
                                    <p:anim calcmode="lin" valueType="num">
                                      <p:cBhvr>
                                        <p:cTn id="18" dur="2000" fill="hold"/>
                                        <p:tgtEl>
                                          <p:spTgt spid="11"/>
                                        </p:tgtEl>
                                        <p:attrNameLst>
                                          <p:attrName>ppt_w</p:attrName>
                                        </p:attrNameLst>
                                      </p:cBhvr>
                                      <p:tavLst>
                                        <p:tav tm="0" fmla="#ppt_w*sin(2.5*pi*$)">
                                          <p:val>
                                            <p:fltVal val="0"/>
                                          </p:val>
                                        </p:tav>
                                        <p:tav tm="100000">
                                          <p:val>
                                            <p:fltVal val="1"/>
                                          </p:val>
                                        </p:tav>
                                      </p:tavLst>
                                    </p:anim>
                                    <p:anim calcmode="lin" valueType="num">
                                      <p:cBhvr>
                                        <p:cTn id="19" dur="2000" fill="hold"/>
                                        <p:tgtEl>
                                          <p:spTgt spid="11"/>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6879C6E9-9425-539C-254D-FB647ED6C6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506027"/>
            <a:ext cx="10885715" cy="5433093"/>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2306668" y="721018"/>
            <a:ext cx="7864597" cy="830997"/>
          </a:xfrm>
          <a:prstGeom prst="rect">
            <a:avLst/>
          </a:prstGeom>
          <a:noFill/>
        </p:spPr>
        <p:txBody>
          <a:bodyPr wrap="square" rtlCol="0">
            <a:spAutoFit/>
          </a:bodyPr>
          <a:lstStyle/>
          <a:p>
            <a:pPr algn="ctr"/>
            <a:r>
              <a:rPr lang="en-GB" sz="4800" dirty="0">
                <a:solidFill>
                  <a:schemeClr val="bg1"/>
                </a:solidFill>
              </a:rPr>
              <a:t>What is a time connective?</a:t>
            </a:r>
          </a:p>
        </p:txBody>
      </p:sp>
      <p:pic>
        <p:nvPicPr>
          <p:cNvPr id="6" name="Picture 5" descr="A picture containing wheel&#10;&#10;Description automatically generated">
            <a:extLst>
              <a:ext uri="{FF2B5EF4-FFF2-40B4-BE49-F238E27FC236}">
                <a16:creationId xmlns:a16="http://schemas.microsoft.com/office/drawing/2014/main" id="{7B9683FB-804B-A820-7E86-827D5F2632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37250"/>
            <a:ext cx="2771022" cy="2585323"/>
          </a:xfrm>
          <a:prstGeom prst="rect">
            <a:avLst/>
          </a:prstGeom>
        </p:spPr>
      </p:pic>
      <p:sp>
        <p:nvSpPr>
          <p:cNvPr id="5" name="TextBox 4">
            <a:extLst>
              <a:ext uri="{FF2B5EF4-FFF2-40B4-BE49-F238E27FC236}">
                <a16:creationId xmlns:a16="http://schemas.microsoft.com/office/drawing/2014/main" id="{7CD767FA-7DC7-3F90-5972-4685519EECAD}"/>
              </a:ext>
            </a:extLst>
          </p:cNvPr>
          <p:cNvSpPr txBox="1"/>
          <p:nvPr/>
        </p:nvSpPr>
        <p:spPr>
          <a:xfrm>
            <a:off x="600891" y="2657469"/>
            <a:ext cx="10885715" cy="2800767"/>
          </a:xfrm>
          <a:prstGeom prst="rect">
            <a:avLst/>
          </a:prstGeom>
          <a:noFill/>
        </p:spPr>
        <p:txBody>
          <a:bodyPr wrap="square" rtlCol="0">
            <a:spAutoFit/>
          </a:bodyPr>
          <a:lstStyle/>
          <a:p>
            <a:pPr algn="ctr"/>
            <a:r>
              <a:rPr lang="en-GB" sz="4400" dirty="0">
                <a:solidFill>
                  <a:schemeClr val="bg1"/>
                </a:solidFill>
              </a:rPr>
              <a:t>A time connective </a:t>
            </a:r>
            <a:br>
              <a:rPr lang="en-GB" sz="4400" dirty="0">
                <a:solidFill>
                  <a:schemeClr val="bg1"/>
                </a:solidFill>
              </a:rPr>
            </a:br>
            <a:r>
              <a:rPr lang="en-GB" sz="4400" dirty="0">
                <a:solidFill>
                  <a:schemeClr val="bg1"/>
                </a:solidFill>
              </a:rPr>
              <a:t>CONNECTS </a:t>
            </a:r>
            <a:r>
              <a:rPr lang="en-GB" sz="4400" u="sng" dirty="0">
                <a:solidFill>
                  <a:schemeClr val="bg1"/>
                </a:solidFill>
              </a:rPr>
              <a:t>TWO</a:t>
            </a:r>
            <a:r>
              <a:rPr lang="en-GB" sz="4400" dirty="0">
                <a:solidFill>
                  <a:schemeClr val="bg1"/>
                </a:solidFill>
              </a:rPr>
              <a:t> sentences or clauses and indicates </a:t>
            </a:r>
            <a:br>
              <a:rPr lang="en-GB" sz="4400" dirty="0">
                <a:solidFill>
                  <a:schemeClr val="bg1"/>
                </a:solidFill>
              </a:rPr>
            </a:br>
            <a:r>
              <a:rPr lang="en-GB" sz="4400" dirty="0">
                <a:solidFill>
                  <a:schemeClr val="bg1"/>
                </a:solidFill>
              </a:rPr>
              <a:t>the </a:t>
            </a:r>
            <a:r>
              <a:rPr lang="en-GB" sz="4400" u="sng" dirty="0">
                <a:solidFill>
                  <a:schemeClr val="bg1"/>
                </a:solidFill>
              </a:rPr>
              <a:t>TIMING</a:t>
            </a:r>
            <a:r>
              <a:rPr lang="en-GB" sz="4400" dirty="0">
                <a:solidFill>
                  <a:schemeClr val="bg1"/>
                </a:solidFill>
              </a:rPr>
              <a:t> or sequence of events. </a:t>
            </a:r>
          </a:p>
        </p:txBody>
      </p:sp>
    </p:spTree>
    <p:extLst>
      <p:ext uri="{BB962C8B-B14F-4D97-AF65-F5344CB8AC3E}">
        <p14:creationId xmlns:p14="http://schemas.microsoft.com/office/powerpoint/2010/main" val="2546425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937522E3-EAD7-6CFA-EEEE-FCC5A21618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259964"/>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There are loads of time connectives.</a:t>
            </a:r>
          </a:p>
        </p:txBody>
      </p:sp>
      <p:sp>
        <p:nvSpPr>
          <p:cNvPr id="9" name="Title 1">
            <a:extLst>
              <a:ext uri="{FF2B5EF4-FFF2-40B4-BE49-F238E27FC236}">
                <a16:creationId xmlns:a16="http://schemas.microsoft.com/office/drawing/2014/main" id="{8F4991EE-C9CC-1DDD-86F4-1FAB40FEE963}"/>
              </a:ext>
            </a:extLst>
          </p:cNvPr>
          <p:cNvSpPr txBox="1">
            <a:spLocks/>
          </p:cNvSpPr>
          <p:nvPr/>
        </p:nvSpPr>
        <p:spPr>
          <a:xfrm>
            <a:off x="380855" y="1610702"/>
            <a:ext cx="3333896" cy="5042473"/>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Before</a:t>
            </a:r>
          </a:p>
          <a:p>
            <a:r>
              <a:rPr lang="en-GB" sz="3200" dirty="0">
                <a:solidFill>
                  <a:schemeClr val="bg1"/>
                </a:solidFill>
                <a:latin typeface="+mn-lt"/>
                <a:ea typeface="Andika"/>
                <a:cs typeface="Andika"/>
              </a:rPr>
              <a:t>After</a:t>
            </a:r>
          </a:p>
          <a:p>
            <a:r>
              <a:rPr lang="en-GB" sz="3200" dirty="0">
                <a:solidFill>
                  <a:schemeClr val="bg1"/>
                </a:solidFill>
                <a:latin typeface="+mn-lt"/>
                <a:ea typeface="Andika"/>
                <a:cs typeface="Andika"/>
              </a:rPr>
              <a:t>Then</a:t>
            </a:r>
          </a:p>
          <a:p>
            <a:r>
              <a:rPr lang="en-GB" sz="3200" dirty="0">
                <a:solidFill>
                  <a:schemeClr val="bg1"/>
                </a:solidFill>
                <a:latin typeface="+mn-lt"/>
                <a:ea typeface="Andika"/>
                <a:cs typeface="Andika"/>
              </a:rPr>
              <a:t>Next</a:t>
            </a:r>
          </a:p>
          <a:p>
            <a:r>
              <a:rPr lang="en-GB" sz="3200" dirty="0">
                <a:solidFill>
                  <a:schemeClr val="bg1"/>
                </a:solidFill>
                <a:latin typeface="+mn-lt"/>
                <a:ea typeface="Andika"/>
                <a:cs typeface="Andika"/>
              </a:rPr>
              <a:t>Finally</a:t>
            </a:r>
          </a:p>
          <a:p>
            <a:r>
              <a:rPr lang="en-GB" sz="3200" dirty="0">
                <a:solidFill>
                  <a:schemeClr val="bg1"/>
                </a:solidFill>
                <a:latin typeface="+mn-lt"/>
                <a:ea typeface="Andika"/>
                <a:cs typeface="Andika"/>
              </a:rPr>
              <a:t>Later</a:t>
            </a:r>
          </a:p>
          <a:p>
            <a:r>
              <a:rPr lang="en-GB" sz="3200" dirty="0">
                <a:solidFill>
                  <a:schemeClr val="bg1"/>
                </a:solidFill>
                <a:latin typeface="+mn-lt"/>
                <a:ea typeface="Andika"/>
                <a:cs typeface="Andika"/>
              </a:rPr>
              <a:t>Meanwhile</a:t>
            </a:r>
          </a:p>
          <a:p>
            <a:r>
              <a:rPr lang="en-GB" sz="3200" dirty="0">
                <a:solidFill>
                  <a:schemeClr val="bg1"/>
                </a:solidFill>
                <a:latin typeface="+mn-lt"/>
                <a:ea typeface="Andika"/>
                <a:cs typeface="Andika"/>
              </a:rPr>
              <a:t>During</a:t>
            </a:r>
          </a:p>
          <a:p>
            <a:r>
              <a:rPr lang="en-GB" sz="3200" dirty="0">
                <a:solidFill>
                  <a:schemeClr val="bg1"/>
                </a:solidFill>
                <a:latin typeface="+mn-lt"/>
                <a:ea typeface="Andika"/>
                <a:cs typeface="Andika"/>
              </a:rPr>
              <a:t>Earlier</a:t>
            </a:r>
          </a:p>
          <a:p>
            <a:r>
              <a:rPr lang="en-GB" sz="3200" dirty="0">
                <a:solidFill>
                  <a:schemeClr val="bg1"/>
                </a:solidFill>
                <a:latin typeface="+mn-lt"/>
                <a:ea typeface="Andika"/>
                <a:cs typeface="Andika"/>
              </a:rPr>
              <a:t>Subsequently</a:t>
            </a:r>
          </a:p>
        </p:txBody>
      </p:sp>
      <p:sp>
        <p:nvSpPr>
          <p:cNvPr id="4" name="Title 1">
            <a:extLst>
              <a:ext uri="{FF2B5EF4-FFF2-40B4-BE49-F238E27FC236}">
                <a16:creationId xmlns:a16="http://schemas.microsoft.com/office/drawing/2014/main" id="{DEA08401-5346-DFEE-3986-CBE91FEBB122}"/>
              </a:ext>
            </a:extLst>
          </p:cNvPr>
          <p:cNvSpPr txBox="1">
            <a:spLocks/>
          </p:cNvSpPr>
          <p:nvPr/>
        </p:nvSpPr>
        <p:spPr>
          <a:xfrm>
            <a:off x="3867004" y="1610702"/>
            <a:ext cx="3543445" cy="5042473"/>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Previously</a:t>
            </a:r>
          </a:p>
          <a:p>
            <a:r>
              <a:rPr lang="en-GB" sz="3200" dirty="0">
                <a:solidFill>
                  <a:schemeClr val="bg1"/>
                </a:solidFill>
                <a:latin typeface="+mn-lt"/>
                <a:ea typeface="Andika"/>
                <a:cs typeface="Andika"/>
              </a:rPr>
              <a:t>Immediately</a:t>
            </a:r>
          </a:p>
          <a:p>
            <a:r>
              <a:rPr lang="en-GB" sz="3200" dirty="0">
                <a:solidFill>
                  <a:schemeClr val="bg1"/>
                </a:solidFill>
                <a:latin typeface="+mn-lt"/>
                <a:ea typeface="Andika"/>
                <a:cs typeface="Andika"/>
              </a:rPr>
              <a:t>At first</a:t>
            </a:r>
          </a:p>
          <a:p>
            <a:r>
              <a:rPr lang="en-GB" sz="3200" dirty="0">
                <a:solidFill>
                  <a:schemeClr val="bg1"/>
                </a:solidFill>
                <a:latin typeface="+mn-lt"/>
                <a:ea typeface="Andika"/>
                <a:cs typeface="Andika"/>
              </a:rPr>
              <a:t>In the beginning</a:t>
            </a:r>
          </a:p>
          <a:p>
            <a:r>
              <a:rPr lang="en-GB" sz="3200" dirty="0">
                <a:solidFill>
                  <a:schemeClr val="bg1"/>
                </a:solidFill>
                <a:latin typeface="+mn-lt"/>
                <a:ea typeface="Andika"/>
                <a:cs typeface="Andika"/>
              </a:rPr>
              <a:t>Eventually</a:t>
            </a:r>
          </a:p>
          <a:p>
            <a:r>
              <a:rPr lang="en-GB" sz="3200" dirty="0">
                <a:solidFill>
                  <a:schemeClr val="bg1"/>
                </a:solidFill>
                <a:latin typeface="+mn-lt"/>
                <a:ea typeface="Andika"/>
                <a:cs typeface="Andika"/>
              </a:rPr>
              <a:t>Soon</a:t>
            </a:r>
          </a:p>
          <a:p>
            <a:r>
              <a:rPr lang="en-GB" sz="3200" dirty="0">
                <a:solidFill>
                  <a:schemeClr val="bg1"/>
                </a:solidFill>
                <a:latin typeface="+mn-lt"/>
                <a:ea typeface="Andika"/>
                <a:cs typeface="Andika"/>
              </a:rPr>
              <a:t>Until</a:t>
            </a:r>
          </a:p>
          <a:p>
            <a:r>
              <a:rPr lang="en-GB" sz="3200" dirty="0">
                <a:solidFill>
                  <a:schemeClr val="bg1"/>
                </a:solidFill>
                <a:latin typeface="+mn-lt"/>
                <a:ea typeface="Andika"/>
                <a:cs typeface="Andika"/>
              </a:rPr>
              <a:t>As soon as</a:t>
            </a:r>
          </a:p>
          <a:p>
            <a:r>
              <a:rPr lang="en-GB" sz="3200" dirty="0">
                <a:solidFill>
                  <a:schemeClr val="bg1"/>
                </a:solidFill>
                <a:latin typeface="+mn-lt"/>
                <a:ea typeface="Andika"/>
                <a:cs typeface="Andika"/>
              </a:rPr>
              <a:t>Once</a:t>
            </a:r>
          </a:p>
          <a:p>
            <a:r>
              <a:rPr lang="en-GB" sz="3200" dirty="0">
                <a:solidFill>
                  <a:schemeClr val="bg1"/>
                </a:solidFill>
                <a:latin typeface="+mn-lt"/>
                <a:ea typeface="Andika"/>
                <a:cs typeface="Andika"/>
              </a:rPr>
              <a:t>When</a:t>
            </a:r>
          </a:p>
        </p:txBody>
      </p:sp>
      <p:sp>
        <p:nvSpPr>
          <p:cNvPr id="13" name="Title 1">
            <a:extLst>
              <a:ext uri="{FF2B5EF4-FFF2-40B4-BE49-F238E27FC236}">
                <a16:creationId xmlns:a16="http://schemas.microsoft.com/office/drawing/2014/main" id="{84646B2D-0BCB-B65A-F089-17ED220BDD53}"/>
              </a:ext>
            </a:extLst>
          </p:cNvPr>
          <p:cNvSpPr txBox="1">
            <a:spLocks/>
          </p:cNvSpPr>
          <p:nvPr/>
        </p:nvSpPr>
        <p:spPr>
          <a:xfrm>
            <a:off x="7638904" y="1572782"/>
            <a:ext cx="4239059" cy="5042473"/>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They are a </a:t>
            </a:r>
            <a:r>
              <a:rPr lang="en-GB" sz="3200" u="sng" dirty="0">
                <a:solidFill>
                  <a:schemeClr val="bg1"/>
                </a:solidFill>
                <a:latin typeface="+mn-lt"/>
                <a:ea typeface="Andika"/>
                <a:cs typeface="Andika"/>
              </a:rPr>
              <a:t>great way of sequencing actions in a story</a:t>
            </a:r>
            <a:r>
              <a:rPr lang="en-GB" sz="3200" dirty="0">
                <a:solidFill>
                  <a:schemeClr val="bg1"/>
                </a:solidFill>
                <a:latin typeface="+mn-lt"/>
                <a:ea typeface="Andika"/>
                <a:cs typeface="Andika"/>
              </a:rPr>
              <a:t>. </a:t>
            </a:r>
          </a:p>
          <a:p>
            <a:endParaRPr lang="en-GB" sz="3200" dirty="0">
              <a:solidFill>
                <a:schemeClr val="bg1"/>
              </a:solidFill>
              <a:latin typeface="+mn-lt"/>
              <a:ea typeface="Andika"/>
              <a:cs typeface="Andika"/>
            </a:endParaRPr>
          </a:p>
          <a:p>
            <a:r>
              <a:rPr lang="en-GB" sz="3200" dirty="0">
                <a:solidFill>
                  <a:schemeClr val="bg1"/>
                </a:solidFill>
                <a:latin typeface="+mn-lt"/>
                <a:ea typeface="Andika"/>
                <a:cs typeface="Andika"/>
              </a:rPr>
              <a:t>They make our writing more interesting!</a:t>
            </a:r>
          </a:p>
          <a:p>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3387875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92F495A3-D7D6-B36E-7D76-3149F750D7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4774706" y="2229708"/>
            <a:ext cx="6388594" cy="1446550"/>
          </a:xfrm>
          <a:prstGeom prst="rect">
            <a:avLst/>
          </a:prstGeom>
          <a:noFill/>
        </p:spPr>
        <p:txBody>
          <a:bodyPr wrap="square" rtlCol="0">
            <a:spAutoFit/>
          </a:bodyPr>
          <a:lstStyle/>
          <a:p>
            <a:r>
              <a:rPr lang="en-GB" sz="4400" dirty="0">
                <a:solidFill>
                  <a:schemeClr val="bg1"/>
                </a:solidFill>
              </a:rPr>
              <a:t>The sun rose before the birds began to sing.</a:t>
            </a:r>
            <a:endParaRPr lang="en-GB" sz="4400" b="1" u="sng" dirty="0">
              <a:solidFill>
                <a:schemeClr val="bg1"/>
              </a:solidFill>
            </a:endParaRP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9098" y="1123913"/>
            <a:ext cx="4342450" cy="4051442"/>
          </a:xfrm>
          <a:prstGeom prst="rect">
            <a:avLst/>
          </a:prstGeom>
        </p:spPr>
      </p:pic>
      <p:sp>
        <p:nvSpPr>
          <p:cNvPr id="4" name="TextBox 3">
            <a:extLst>
              <a:ext uri="{FF2B5EF4-FFF2-40B4-BE49-F238E27FC236}">
                <a16:creationId xmlns:a16="http://schemas.microsoft.com/office/drawing/2014/main" id="{7B40EC26-45AC-C86B-E957-EFB535CB0D1C}"/>
              </a:ext>
            </a:extLst>
          </p:cNvPr>
          <p:cNvSpPr txBox="1"/>
          <p:nvPr/>
        </p:nvSpPr>
        <p:spPr>
          <a:xfrm>
            <a:off x="4774706" y="3629054"/>
            <a:ext cx="5763087" cy="646331"/>
          </a:xfrm>
          <a:prstGeom prst="rect">
            <a:avLst/>
          </a:prstGeom>
          <a:noFill/>
        </p:spPr>
        <p:txBody>
          <a:bodyPr wrap="square" rtlCol="0">
            <a:spAutoFit/>
          </a:bodyPr>
          <a:lstStyle/>
          <a:p>
            <a:r>
              <a:rPr lang="en-GB" dirty="0">
                <a:solidFill>
                  <a:schemeClr val="bg1"/>
                </a:solidFill>
              </a:rPr>
              <a:t>What two sentences have been joined together?</a:t>
            </a:r>
          </a:p>
          <a:p>
            <a:r>
              <a:rPr lang="en-GB" dirty="0">
                <a:solidFill>
                  <a:schemeClr val="bg1"/>
                </a:solidFill>
              </a:rPr>
              <a:t>What word is the connective?</a:t>
            </a:r>
          </a:p>
        </p:txBody>
      </p:sp>
    </p:spTree>
    <p:extLst>
      <p:ext uri="{BB962C8B-B14F-4D97-AF65-F5344CB8AC3E}">
        <p14:creationId xmlns:p14="http://schemas.microsoft.com/office/powerpoint/2010/main" val="1463621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7BCF2DFE-86A8-E05E-9CE8-639CED0485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9098" y="1123913"/>
            <a:ext cx="4342450" cy="4051442"/>
          </a:xfrm>
          <a:prstGeom prst="rect">
            <a:avLst/>
          </a:prstGeom>
        </p:spPr>
      </p:pic>
      <p:sp>
        <p:nvSpPr>
          <p:cNvPr id="4" name="TextBox 3">
            <a:extLst>
              <a:ext uri="{FF2B5EF4-FFF2-40B4-BE49-F238E27FC236}">
                <a16:creationId xmlns:a16="http://schemas.microsoft.com/office/drawing/2014/main" id="{7B40EC26-45AC-C86B-E957-EFB535CB0D1C}"/>
              </a:ext>
            </a:extLst>
          </p:cNvPr>
          <p:cNvSpPr txBox="1"/>
          <p:nvPr/>
        </p:nvSpPr>
        <p:spPr>
          <a:xfrm>
            <a:off x="4774706" y="3629054"/>
            <a:ext cx="5763087" cy="646331"/>
          </a:xfrm>
          <a:prstGeom prst="rect">
            <a:avLst/>
          </a:prstGeom>
          <a:noFill/>
        </p:spPr>
        <p:txBody>
          <a:bodyPr wrap="square" lIns="91440" tIns="45720" rIns="91440" bIns="45720" rtlCol="0" anchor="t">
            <a:spAutoFit/>
          </a:bodyPr>
          <a:lstStyle/>
          <a:p>
            <a:r>
              <a:rPr lang="en-GB" dirty="0">
                <a:solidFill>
                  <a:schemeClr val="bg1"/>
                </a:solidFill>
              </a:rPr>
              <a:t>The connective </a:t>
            </a:r>
            <a:r>
              <a:rPr lang="en-GB" dirty="0">
                <a:solidFill>
                  <a:srgbClr val="7030A0"/>
                </a:solidFill>
              </a:rPr>
              <a:t>before</a:t>
            </a:r>
            <a:r>
              <a:rPr lang="en-GB" dirty="0">
                <a:solidFill>
                  <a:schemeClr val="bg1"/>
                </a:solidFill>
              </a:rPr>
              <a:t> joins “the sun rose” and, “the birds began to sing” into </a:t>
            </a:r>
            <a:r>
              <a:rPr lang="en-GB" u="sng" dirty="0">
                <a:solidFill>
                  <a:srgbClr val="7030A0"/>
                </a:solidFill>
              </a:rPr>
              <a:t>one</a:t>
            </a:r>
            <a:r>
              <a:rPr lang="en-GB" dirty="0">
                <a:solidFill>
                  <a:schemeClr val="bg1"/>
                </a:solidFill>
              </a:rPr>
              <a:t> sentence. </a:t>
            </a:r>
          </a:p>
        </p:txBody>
      </p:sp>
      <p:sp>
        <p:nvSpPr>
          <p:cNvPr id="8" name="TextBox 7">
            <a:extLst>
              <a:ext uri="{FF2B5EF4-FFF2-40B4-BE49-F238E27FC236}">
                <a16:creationId xmlns:a16="http://schemas.microsoft.com/office/drawing/2014/main" id="{F874A560-7E2F-70B4-F692-3B628B6A3E78}"/>
              </a:ext>
            </a:extLst>
          </p:cNvPr>
          <p:cNvSpPr txBox="1"/>
          <p:nvPr/>
        </p:nvSpPr>
        <p:spPr>
          <a:xfrm>
            <a:off x="4774706" y="2229708"/>
            <a:ext cx="6388594" cy="1446550"/>
          </a:xfrm>
          <a:prstGeom prst="rect">
            <a:avLst/>
          </a:prstGeom>
          <a:noFill/>
        </p:spPr>
        <p:txBody>
          <a:bodyPr wrap="square" rtlCol="0">
            <a:spAutoFit/>
          </a:bodyPr>
          <a:lstStyle/>
          <a:p>
            <a:r>
              <a:rPr lang="en-GB" sz="4400" dirty="0">
                <a:solidFill>
                  <a:schemeClr val="bg1"/>
                </a:solidFill>
              </a:rPr>
              <a:t>The sun rose </a:t>
            </a:r>
            <a:r>
              <a:rPr lang="en-GB" sz="4400" u="sng" dirty="0">
                <a:solidFill>
                  <a:srgbClr val="FFFF00"/>
                </a:solidFill>
              </a:rPr>
              <a:t>before</a:t>
            </a:r>
            <a:r>
              <a:rPr lang="en-GB" sz="4400" dirty="0">
                <a:solidFill>
                  <a:schemeClr val="bg1"/>
                </a:solidFill>
              </a:rPr>
              <a:t> the birds began to sing.</a:t>
            </a:r>
            <a:endParaRPr lang="en-GB" sz="4400" b="1" u="sng" dirty="0">
              <a:solidFill>
                <a:schemeClr val="bg1"/>
              </a:solidFill>
            </a:endParaRPr>
          </a:p>
        </p:txBody>
      </p:sp>
    </p:spTree>
    <p:extLst>
      <p:ext uri="{BB962C8B-B14F-4D97-AF65-F5344CB8AC3E}">
        <p14:creationId xmlns:p14="http://schemas.microsoft.com/office/powerpoint/2010/main" val="2483071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5ED50634-9694-BE42-CBC7-6C8A569542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4774706" y="2229708"/>
            <a:ext cx="6135950" cy="1446550"/>
          </a:xfrm>
          <a:prstGeom prst="rect">
            <a:avLst/>
          </a:prstGeom>
          <a:noFill/>
        </p:spPr>
        <p:txBody>
          <a:bodyPr wrap="square" rtlCol="0">
            <a:spAutoFit/>
          </a:bodyPr>
          <a:lstStyle/>
          <a:p>
            <a:r>
              <a:rPr lang="en-GB" sz="4400" dirty="0">
                <a:solidFill>
                  <a:schemeClr val="bg1"/>
                </a:solidFill>
              </a:rPr>
              <a:t>After the rain stopped, we went for a walk</a:t>
            </a:r>
            <a:endParaRPr lang="en-GB" sz="4400" b="1" u="sng" dirty="0">
              <a:solidFill>
                <a:schemeClr val="bg1"/>
              </a:solidFill>
            </a:endParaRPr>
          </a:p>
        </p:txBody>
      </p:sp>
      <p:sp>
        <p:nvSpPr>
          <p:cNvPr id="4" name="TextBox 3">
            <a:extLst>
              <a:ext uri="{FF2B5EF4-FFF2-40B4-BE49-F238E27FC236}">
                <a16:creationId xmlns:a16="http://schemas.microsoft.com/office/drawing/2014/main" id="{7B40EC26-45AC-C86B-E957-EFB535CB0D1C}"/>
              </a:ext>
            </a:extLst>
          </p:cNvPr>
          <p:cNvSpPr txBox="1"/>
          <p:nvPr/>
        </p:nvSpPr>
        <p:spPr>
          <a:xfrm>
            <a:off x="4774706" y="3629054"/>
            <a:ext cx="5763087" cy="646331"/>
          </a:xfrm>
          <a:prstGeom prst="rect">
            <a:avLst/>
          </a:prstGeom>
          <a:noFill/>
        </p:spPr>
        <p:txBody>
          <a:bodyPr wrap="square" rtlCol="0">
            <a:spAutoFit/>
          </a:bodyPr>
          <a:lstStyle/>
          <a:p>
            <a:r>
              <a:rPr lang="en-GB" dirty="0">
                <a:solidFill>
                  <a:schemeClr val="bg1"/>
                </a:solidFill>
              </a:rPr>
              <a:t>What two sentences have been joined together?</a:t>
            </a:r>
          </a:p>
          <a:p>
            <a:r>
              <a:rPr lang="en-GB" dirty="0">
                <a:solidFill>
                  <a:schemeClr val="bg1"/>
                </a:solidFill>
              </a:rPr>
              <a:t>What word is the connective?</a:t>
            </a:r>
          </a:p>
        </p:txBody>
      </p:sp>
      <p:pic>
        <p:nvPicPr>
          <p:cNvPr id="8" name="Picture 7" descr="A picture containing toy, vector graphics&#10;&#10;Description automatically generated">
            <a:extLst>
              <a:ext uri="{FF2B5EF4-FFF2-40B4-BE49-F238E27FC236}">
                <a16:creationId xmlns:a16="http://schemas.microsoft.com/office/drawing/2014/main" id="{72147661-9AA5-109A-A94C-C1746554B7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916" y="1229538"/>
            <a:ext cx="4371766" cy="3446890"/>
          </a:xfrm>
          <a:prstGeom prst="rect">
            <a:avLst/>
          </a:prstGeom>
        </p:spPr>
      </p:pic>
    </p:spTree>
    <p:extLst>
      <p:ext uri="{BB962C8B-B14F-4D97-AF65-F5344CB8AC3E}">
        <p14:creationId xmlns:p14="http://schemas.microsoft.com/office/powerpoint/2010/main" val="3593039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EFA51A5A-C2AE-ABEF-CC2B-B622031257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pic>
        <p:nvPicPr>
          <p:cNvPr id="8" name="Picture 7" descr="A picture containing toy, vector graphics&#10;&#10;Description automatically generated">
            <a:extLst>
              <a:ext uri="{FF2B5EF4-FFF2-40B4-BE49-F238E27FC236}">
                <a16:creationId xmlns:a16="http://schemas.microsoft.com/office/drawing/2014/main" id="{72147661-9AA5-109A-A94C-C1746554B7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916" y="1229538"/>
            <a:ext cx="4371766" cy="3446890"/>
          </a:xfrm>
          <a:prstGeom prst="rect">
            <a:avLst/>
          </a:prstGeom>
        </p:spPr>
      </p:pic>
      <p:sp>
        <p:nvSpPr>
          <p:cNvPr id="6" name="TextBox 5">
            <a:extLst>
              <a:ext uri="{FF2B5EF4-FFF2-40B4-BE49-F238E27FC236}">
                <a16:creationId xmlns:a16="http://schemas.microsoft.com/office/drawing/2014/main" id="{92784A8E-797E-095D-281A-B48DC5460E09}"/>
              </a:ext>
            </a:extLst>
          </p:cNvPr>
          <p:cNvSpPr txBox="1"/>
          <p:nvPr/>
        </p:nvSpPr>
        <p:spPr>
          <a:xfrm>
            <a:off x="4774706" y="3629054"/>
            <a:ext cx="5763087" cy="646331"/>
          </a:xfrm>
          <a:prstGeom prst="rect">
            <a:avLst/>
          </a:prstGeom>
          <a:noFill/>
        </p:spPr>
        <p:txBody>
          <a:bodyPr wrap="square" lIns="91440" tIns="45720" rIns="91440" bIns="45720" rtlCol="0" anchor="t">
            <a:spAutoFit/>
          </a:bodyPr>
          <a:lstStyle/>
          <a:p>
            <a:r>
              <a:rPr lang="en-GB" dirty="0">
                <a:solidFill>
                  <a:schemeClr val="bg1"/>
                </a:solidFill>
              </a:rPr>
              <a:t>The connective </a:t>
            </a:r>
            <a:r>
              <a:rPr lang="en-GB" dirty="0">
                <a:solidFill>
                  <a:srgbClr val="7030A0"/>
                </a:solidFill>
              </a:rPr>
              <a:t>after</a:t>
            </a:r>
            <a:r>
              <a:rPr lang="en-GB" dirty="0">
                <a:solidFill>
                  <a:schemeClr val="bg1"/>
                </a:solidFill>
              </a:rPr>
              <a:t> joins, “the rain stopped” and, “we went for a walk” into </a:t>
            </a:r>
            <a:r>
              <a:rPr lang="en-GB" u="sng" dirty="0">
                <a:solidFill>
                  <a:srgbClr val="7030A0"/>
                </a:solidFill>
              </a:rPr>
              <a:t>one</a:t>
            </a:r>
            <a:r>
              <a:rPr lang="en-GB" dirty="0">
                <a:solidFill>
                  <a:schemeClr val="bg1"/>
                </a:solidFill>
              </a:rPr>
              <a:t> sentence. </a:t>
            </a:r>
          </a:p>
        </p:txBody>
      </p:sp>
      <p:sp>
        <p:nvSpPr>
          <p:cNvPr id="4" name="TextBox 3">
            <a:extLst>
              <a:ext uri="{FF2B5EF4-FFF2-40B4-BE49-F238E27FC236}">
                <a16:creationId xmlns:a16="http://schemas.microsoft.com/office/drawing/2014/main" id="{A516A67D-9CFF-8B6D-E181-FA1FA8080685}"/>
              </a:ext>
            </a:extLst>
          </p:cNvPr>
          <p:cNvSpPr txBox="1"/>
          <p:nvPr/>
        </p:nvSpPr>
        <p:spPr>
          <a:xfrm>
            <a:off x="4774706" y="2229708"/>
            <a:ext cx="6135950" cy="1446550"/>
          </a:xfrm>
          <a:prstGeom prst="rect">
            <a:avLst/>
          </a:prstGeom>
          <a:noFill/>
        </p:spPr>
        <p:txBody>
          <a:bodyPr wrap="square" rtlCol="0">
            <a:spAutoFit/>
          </a:bodyPr>
          <a:lstStyle/>
          <a:p>
            <a:r>
              <a:rPr lang="en-GB" sz="4400" u="sng" dirty="0">
                <a:solidFill>
                  <a:srgbClr val="FFFF00"/>
                </a:solidFill>
              </a:rPr>
              <a:t>After</a:t>
            </a:r>
            <a:r>
              <a:rPr lang="en-GB" sz="4400" dirty="0">
                <a:solidFill>
                  <a:schemeClr val="bg1"/>
                </a:solidFill>
              </a:rPr>
              <a:t> the rain stopped, we went for a walk</a:t>
            </a:r>
            <a:endParaRPr lang="en-GB" sz="4400" b="1" u="sng" dirty="0">
              <a:solidFill>
                <a:schemeClr val="bg1"/>
              </a:solidFill>
            </a:endParaRPr>
          </a:p>
        </p:txBody>
      </p:sp>
    </p:spTree>
    <p:extLst>
      <p:ext uri="{BB962C8B-B14F-4D97-AF65-F5344CB8AC3E}">
        <p14:creationId xmlns:p14="http://schemas.microsoft.com/office/powerpoint/2010/main" val="265905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B160C455-AD57-3876-0810-B34B45F4C5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0070C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4774705" y="2229708"/>
            <a:ext cx="6512419" cy="1446550"/>
          </a:xfrm>
          <a:prstGeom prst="rect">
            <a:avLst/>
          </a:prstGeom>
          <a:noFill/>
        </p:spPr>
        <p:txBody>
          <a:bodyPr wrap="square" rtlCol="0">
            <a:spAutoFit/>
          </a:bodyPr>
          <a:lstStyle/>
          <a:p>
            <a:r>
              <a:rPr lang="en-GB" sz="4400" dirty="0">
                <a:solidFill>
                  <a:schemeClr val="bg1"/>
                </a:solidFill>
              </a:rPr>
              <a:t>We went to the park, then we had ice cream. </a:t>
            </a:r>
            <a:endParaRPr lang="en-GB" sz="4400" b="1" u="sng" dirty="0">
              <a:solidFill>
                <a:schemeClr val="bg1"/>
              </a:solidFill>
            </a:endParaRPr>
          </a:p>
        </p:txBody>
      </p:sp>
      <p:sp>
        <p:nvSpPr>
          <p:cNvPr id="4" name="TextBox 3">
            <a:extLst>
              <a:ext uri="{FF2B5EF4-FFF2-40B4-BE49-F238E27FC236}">
                <a16:creationId xmlns:a16="http://schemas.microsoft.com/office/drawing/2014/main" id="{7B40EC26-45AC-C86B-E957-EFB535CB0D1C}"/>
              </a:ext>
            </a:extLst>
          </p:cNvPr>
          <p:cNvSpPr txBox="1"/>
          <p:nvPr/>
        </p:nvSpPr>
        <p:spPr>
          <a:xfrm>
            <a:off x="4774706" y="3629054"/>
            <a:ext cx="5763087" cy="646331"/>
          </a:xfrm>
          <a:prstGeom prst="rect">
            <a:avLst/>
          </a:prstGeom>
          <a:noFill/>
        </p:spPr>
        <p:txBody>
          <a:bodyPr wrap="square" rtlCol="0">
            <a:spAutoFit/>
          </a:bodyPr>
          <a:lstStyle/>
          <a:p>
            <a:r>
              <a:rPr lang="en-GB" dirty="0">
                <a:solidFill>
                  <a:schemeClr val="bg1"/>
                </a:solidFill>
              </a:rPr>
              <a:t>What two sentences have been joined together?</a:t>
            </a:r>
          </a:p>
          <a:p>
            <a:r>
              <a:rPr lang="en-GB" dirty="0">
                <a:solidFill>
                  <a:schemeClr val="bg1"/>
                </a:solidFill>
              </a:rPr>
              <a:t>What word is the connective?</a:t>
            </a:r>
          </a:p>
        </p:txBody>
      </p:sp>
      <p:pic>
        <p:nvPicPr>
          <p:cNvPr id="6" name="Picture 5" descr="A close-up of a toy&#10;&#10;Description automatically generated with medium confidence">
            <a:extLst>
              <a:ext uri="{FF2B5EF4-FFF2-40B4-BE49-F238E27FC236}">
                <a16:creationId xmlns:a16="http://schemas.microsoft.com/office/drawing/2014/main" id="{C199F6A1-C62D-1DAA-45DD-DF0E6E84657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2855" y="1157978"/>
            <a:ext cx="3525247" cy="4542038"/>
          </a:xfrm>
          <a:prstGeom prst="rect">
            <a:avLst/>
          </a:prstGeom>
        </p:spPr>
      </p:pic>
    </p:spTree>
    <p:extLst>
      <p:ext uri="{BB962C8B-B14F-4D97-AF65-F5344CB8AC3E}">
        <p14:creationId xmlns:p14="http://schemas.microsoft.com/office/powerpoint/2010/main" val="4007154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7B93A2B1-1862-7142-68B5-10F1827937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0070C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pic>
        <p:nvPicPr>
          <p:cNvPr id="6" name="Picture 5" descr="A close-up of a toy&#10;&#10;Description automatically generated with medium confidence">
            <a:extLst>
              <a:ext uri="{FF2B5EF4-FFF2-40B4-BE49-F238E27FC236}">
                <a16:creationId xmlns:a16="http://schemas.microsoft.com/office/drawing/2014/main" id="{C199F6A1-C62D-1DAA-45DD-DF0E6E84657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2855" y="1157978"/>
            <a:ext cx="3525247" cy="4542038"/>
          </a:xfrm>
          <a:prstGeom prst="rect">
            <a:avLst/>
          </a:prstGeom>
        </p:spPr>
      </p:pic>
      <p:sp>
        <p:nvSpPr>
          <p:cNvPr id="7" name="TextBox 6">
            <a:extLst>
              <a:ext uri="{FF2B5EF4-FFF2-40B4-BE49-F238E27FC236}">
                <a16:creationId xmlns:a16="http://schemas.microsoft.com/office/drawing/2014/main" id="{BEDBEFE4-C44A-8B3D-ED30-743104534B43}"/>
              </a:ext>
            </a:extLst>
          </p:cNvPr>
          <p:cNvSpPr txBox="1"/>
          <p:nvPr/>
        </p:nvSpPr>
        <p:spPr>
          <a:xfrm>
            <a:off x="4774706" y="3629054"/>
            <a:ext cx="5763087" cy="646331"/>
          </a:xfrm>
          <a:prstGeom prst="rect">
            <a:avLst/>
          </a:prstGeom>
          <a:noFill/>
        </p:spPr>
        <p:txBody>
          <a:bodyPr wrap="square" lIns="91440" tIns="45720" rIns="91440" bIns="45720" rtlCol="0" anchor="t">
            <a:spAutoFit/>
          </a:bodyPr>
          <a:lstStyle/>
          <a:p>
            <a:r>
              <a:rPr lang="en-GB" dirty="0">
                <a:solidFill>
                  <a:schemeClr val="bg1"/>
                </a:solidFill>
              </a:rPr>
              <a:t>The connective </a:t>
            </a:r>
            <a:r>
              <a:rPr lang="en-GB" dirty="0">
                <a:solidFill>
                  <a:srgbClr val="FFFF00"/>
                </a:solidFill>
              </a:rPr>
              <a:t>then</a:t>
            </a:r>
            <a:r>
              <a:rPr lang="en-GB" dirty="0">
                <a:solidFill>
                  <a:schemeClr val="bg1"/>
                </a:solidFill>
              </a:rPr>
              <a:t> joins, “we went to the park” and, “we had ice cream” into </a:t>
            </a:r>
            <a:r>
              <a:rPr lang="en-GB" u="sng" dirty="0">
                <a:solidFill>
                  <a:srgbClr val="FFFF00"/>
                </a:solidFill>
              </a:rPr>
              <a:t>one</a:t>
            </a:r>
            <a:r>
              <a:rPr lang="en-GB" dirty="0">
                <a:solidFill>
                  <a:schemeClr val="bg1"/>
                </a:solidFill>
              </a:rPr>
              <a:t> sentence. </a:t>
            </a:r>
          </a:p>
        </p:txBody>
      </p:sp>
      <p:sp>
        <p:nvSpPr>
          <p:cNvPr id="4" name="TextBox 3">
            <a:extLst>
              <a:ext uri="{FF2B5EF4-FFF2-40B4-BE49-F238E27FC236}">
                <a16:creationId xmlns:a16="http://schemas.microsoft.com/office/drawing/2014/main" id="{D2D8FC24-B3DE-E4C4-65BB-146D13DB5919}"/>
              </a:ext>
            </a:extLst>
          </p:cNvPr>
          <p:cNvSpPr txBox="1"/>
          <p:nvPr/>
        </p:nvSpPr>
        <p:spPr>
          <a:xfrm>
            <a:off x="4774705" y="2229708"/>
            <a:ext cx="6512419" cy="1446550"/>
          </a:xfrm>
          <a:prstGeom prst="rect">
            <a:avLst/>
          </a:prstGeom>
          <a:noFill/>
        </p:spPr>
        <p:txBody>
          <a:bodyPr wrap="square" rtlCol="0">
            <a:spAutoFit/>
          </a:bodyPr>
          <a:lstStyle/>
          <a:p>
            <a:r>
              <a:rPr lang="en-GB" sz="4400" dirty="0">
                <a:solidFill>
                  <a:schemeClr val="bg1"/>
                </a:solidFill>
              </a:rPr>
              <a:t>We went to the park, </a:t>
            </a:r>
            <a:r>
              <a:rPr lang="en-GB" sz="4400" u="sng" dirty="0">
                <a:solidFill>
                  <a:srgbClr val="FFFF00"/>
                </a:solidFill>
              </a:rPr>
              <a:t>then</a:t>
            </a:r>
            <a:r>
              <a:rPr lang="en-GB" sz="4400" dirty="0">
                <a:solidFill>
                  <a:schemeClr val="bg1"/>
                </a:solidFill>
              </a:rPr>
              <a:t> we had ice cream. </a:t>
            </a:r>
            <a:endParaRPr lang="en-GB" sz="4400" b="1" u="sng" dirty="0">
              <a:solidFill>
                <a:schemeClr val="bg1"/>
              </a:solidFill>
            </a:endParaRPr>
          </a:p>
        </p:txBody>
      </p:sp>
    </p:spTree>
    <p:extLst>
      <p:ext uri="{BB962C8B-B14F-4D97-AF65-F5344CB8AC3E}">
        <p14:creationId xmlns:p14="http://schemas.microsoft.com/office/powerpoint/2010/main" val="2321530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699491" y="2009159"/>
            <a:ext cx="9492383" cy="1392863"/>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Time Connectives</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203595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3E235437-2727-C7C6-4C22-5E99C577DC1D}"/>
              </a:ext>
            </a:extLst>
          </p:cNvPr>
          <p:cNvSpPr txBox="1">
            <a:spLocks/>
          </p:cNvSpPr>
          <p:nvPr/>
        </p:nvSpPr>
        <p:spPr>
          <a:xfrm>
            <a:off x="291946" y="1295400"/>
            <a:ext cx="11347603" cy="5281037"/>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1" rtlCol="0" anchor="ct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900" dirty="0">
                <a:solidFill>
                  <a:schemeClr val="bg1"/>
                </a:solidFill>
              </a:rPr>
              <a:t>Emile and Aimee loved exploring. </a:t>
            </a:r>
            <a:br>
              <a:rPr lang="en-GB" sz="2900" dirty="0">
                <a:solidFill>
                  <a:schemeClr val="bg1"/>
                </a:solidFill>
              </a:rPr>
            </a:br>
            <a:br>
              <a:rPr lang="en-GB" sz="2900" dirty="0">
                <a:solidFill>
                  <a:schemeClr val="bg1"/>
                </a:solidFill>
              </a:rPr>
            </a:br>
            <a:r>
              <a:rPr lang="en-GB" sz="2900" dirty="0">
                <a:solidFill>
                  <a:schemeClr val="bg1"/>
                </a:solidFill>
              </a:rPr>
              <a:t>Before they set off on their next adventure, they packed their bags with snacks and tools. After they left their spaceship, they walked through the alien forest, enjoying the strange and wonderful sights.</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dirty="0">
                <a:solidFill>
                  <a:schemeClr val="bg1"/>
                </a:solidFill>
              </a:rPr>
              <a:t>Then, they came across a sparkling stream, finding a beautiful waterfall. They sat by the waterfall for a while, finally they continued their journey.</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dirty="0">
                <a:solidFill>
                  <a:schemeClr val="bg1"/>
                </a:solidFill>
              </a:rPr>
              <a:t>Meanwhile, the twin suns were setting, casting a golden glow over the landscape. During their exploration of the cave, they discovered ancient alien drawings on the walls.</a:t>
            </a:r>
          </a:p>
        </p:txBody>
      </p:sp>
      <p:sp>
        <p:nvSpPr>
          <p:cNvPr id="4" name="Content Placeholder 2">
            <a:extLst>
              <a:ext uri="{FF2B5EF4-FFF2-40B4-BE49-F238E27FC236}">
                <a16:creationId xmlns:a16="http://schemas.microsoft.com/office/drawing/2014/main" id="{ECB5D8FF-EC13-413D-669A-22E1E4382954}"/>
              </a:ext>
            </a:extLst>
          </p:cNvPr>
          <p:cNvSpPr txBox="1">
            <a:spLocks/>
          </p:cNvSpPr>
          <p:nvPr/>
        </p:nvSpPr>
        <p:spPr>
          <a:xfrm>
            <a:off x="291946" y="140780"/>
            <a:ext cx="11347603" cy="887919"/>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900" dirty="0">
                <a:solidFill>
                  <a:schemeClr val="bg1"/>
                </a:solidFill>
              </a:rPr>
              <a:t>Can you spot the connectives?</a:t>
            </a:r>
          </a:p>
        </p:txBody>
      </p:sp>
    </p:spTree>
    <p:extLst>
      <p:ext uri="{BB962C8B-B14F-4D97-AF65-F5344CB8AC3E}">
        <p14:creationId xmlns:p14="http://schemas.microsoft.com/office/powerpoint/2010/main" val="3867777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B4AB92-260C-C89D-9FAE-4AB5FF209C47}"/>
            </a:ext>
          </a:extLst>
        </p:cNvPr>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7EBC5150-E687-87A7-8E26-46E3258C1A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936D0F3-4C51-B602-AA69-028BC93ADD6E}"/>
              </a:ext>
            </a:extLst>
          </p:cNvPr>
          <p:cNvSpPr txBox="1">
            <a:spLocks/>
          </p:cNvSpPr>
          <p:nvPr/>
        </p:nvSpPr>
        <p:spPr>
          <a:xfrm>
            <a:off x="291946" y="1295400"/>
            <a:ext cx="11347603" cy="5281037"/>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1" rtlCol="0" anchor="ct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900" dirty="0">
                <a:solidFill>
                  <a:schemeClr val="bg1"/>
                </a:solidFill>
              </a:rPr>
              <a:t>Emile </a:t>
            </a:r>
            <a:r>
              <a:rPr lang="en-GB" sz="2900" u="sng" dirty="0">
                <a:solidFill>
                  <a:srgbClr val="FFFF00"/>
                </a:solidFill>
              </a:rPr>
              <a:t>and</a:t>
            </a:r>
            <a:r>
              <a:rPr lang="en-GB" sz="2900" dirty="0">
                <a:solidFill>
                  <a:schemeClr val="bg1"/>
                </a:solidFill>
              </a:rPr>
              <a:t> Aimee loved exploring. </a:t>
            </a:r>
            <a:br>
              <a:rPr lang="en-GB" sz="2900" dirty="0">
                <a:solidFill>
                  <a:schemeClr val="bg1"/>
                </a:solidFill>
              </a:rPr>
            </a:br>
            <a:br>
              <a:rPr lang="en-GB" sz="2900" dirty="0">
                <a:solidFill>
                  <a:schemeClr val="bg1"/>
                </a:solidFill>
              </a:rPr>
            </a:br>
            <a:r>
              <a:rPr lang="en-GB" sz="2900" dirty="0">
                <a:solidFill>
                  <a:schemeClr val="bg1"/>
                </a:solidFill>
              </a:rPr>
              <a:t>Before they set off on their next adventure, they packed their bags with snacks and tools. After they left their spaceship, they walked through the alien forest, enjoying the strange and wonderful sights.</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dirty="0">
                <a:solidFill>
                  <a:schemeClr val="bg1"/>
                </a:solidFill>
              </a:rPr>
              <a:t>Then, they came across a sparkling stream, finding a beautiful waterfall. They sat by the waterfall for a while, finally they continued their journey.</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dirty="0">
                <a:solidFill>
                  <a:schemeClr val="bg1"/>
                </a:solidFill>
              </a:rPr>
              <a:t>Meanwhile, the twin suns were setting, casting a golden glow over the landscape. During their exploration of the cave, they discovered ancient alien drawings on the walls.</a:t>
            </a:r>
          </a:p>
        </p:txBody>
      </p:sp>
      <p:sp>
        <p:nvSpPr>
          <p:cNvPr id="4" name="Content Placeholder 2">
            <a:extLst>
              <a:ext uri="{FF2B5EF4-FFF2-40B4-BE49-F238E27FC236}">
                <a16:creationId xmlns:a16="http://schemas.microsoft.com/office/drawing/2014/main" id="{CDC0DE72-C4AE-8379-FFAC-C83BF8F7A1B5}"/>
              </a:ext>
            </a:extLst>
          </p:cNvPr>
          <p:cNvSpPr txBox="1">
            <a:spLocks/>
          </p:cNvSpPr>
          <p:nvPr/>
        </p:nvSpPr>
        <p:spPr>
          <a:xfrm>
            <a:off x="291946" y="140780"/>
            <a:ext cx="11347603" cy="887919"/>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900" dirty="0">
                <a:solidFill>
                  <a:schemeClr val="bg1"/>
                </a:solidFill>
              </a:rPr>
              <a:t>Can you spot the connectives?</a:t>
            </a:r>
          </a:p>
        </p:txBody>
      </p:sp>
    </p:spTree>
    <p:extLst>
      <p:ext uri="{BB962C8B-B14F-4D97-AF65-F5344CB8AC3E}">
        <p14:creationId xmlns:p14="http://schemas.microsoft.com/office/powerpoint/2010/main" val="3114351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609519-3005-6DEC-522D-511B382B25E4}"/>
            </a:ext>
          </a:extLst>
        </p:cNvPr>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90203328-A2C1-EC2A-CF51-1D9276F91C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60213B20-4F13-6CC8-E6D1-FD074A9B1775}"/>
              </a:ext>
            </a:extLst>
          </p:cNvPr>
          <p:cNvSpPr txBox="1">
            <a:spLocks/>
          </p:cNvSpPr>
          <p:nvPr/>
        </p:nvSpPr>
        <p:spPr>
          <a:xfrm>
            <a:off x="291946" y="1295400"/>
            <a:ext cx="11347603" cy="5281037"/>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1" rtlCol="0" anchor="ct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900" dirty="0">
                <a:solidFill>
                  <a:schemeClr val="bg1"/>
                </a:solidFill>
              </a:rPr>
              <a:t>Emile </a:t>
            </a:r>
            <a:r>
              <a:rPr lang="en-GB" sz="2900" u="sng" dirty="0">
                <a:solidFill>
                  <a:srgbClr val="FFFF00"/>
                </a:solidFill>
              </a:rPr>
              <a:t>and</a:t>
            </a:r>
            <a:r>
              <a:rPr lang="en-GB" sz="2900" dirty="0">
                <a:solidFill>
                  <a:schemeClr val="bg1"/>
                </a:solidFill>
              </a:rPr>
              <a:t> Aimee loved exploring. </a:t>
            </a:r>
            <a:br>
              <a:rPr lang="en-GB" sz="2900" dirty="0">
                <a:solidFill>
                  <a:schemeClr val="bg1"/>
                </a:solidFill>
              </a:rPr>
            </a:br>
            <a:br>
              <a:rPr lang="en-GB" sz="2900" dirty="0">
                <a:solidFill>
                  <a:schemeClr val="bg1"/>
                </a:solidFill>
              </a:rPr>
            </a:br>
            <a:r>
              <a:rPr lang="en-GB" sz="2900" u="sng" dirty="0">
                <a:solidFill>
                  <a:srgbClr val="FFFF00"/>
                </a:solidFill>
              </a:rPr>
              <a:t>Before</a:t>
            </a:r>
            <a:r>
              <a:rPr lang="en-GB" sz="2900" dirty="0">
                <a:solidFill>
                  <a:schemeClr val="bg1"/>
                </a:solidFill>
              </a:rPr>
              <a:t> they set off on their next adventure, they packed their bags with snacks and tools. After they left their spaceship, they walked through the alien forest, enjoying the strange and wonderful sights.</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dirty="0">
                <a:solidFill>
                  <a:schemeClr val="bg1"/>
                </a:solidFill>
              </a:rPr>
              <a:t>Then, they came across a sparkling stream, finding a beautiful waterfall. They sat by the waterfall for a while, finally they continued their journey.</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dirty="0">
                <a:solidFill>
                  <a:schemeClr val="bg1"/>
                </a:solidFill>
              </a:rPr>
              <a:t>Meanwhile, the twin suns were setting, casting a golden glow over the landscape. During their exploration of the cave, they discovered ancient alien drawings on the walls.</a:t>
            </a:r>
          </a:p>
        </p:txBody>
      </p:sp>
      <p:sp>
        <p:nvSpPr>
          <p:cNvPr id="4" name="Content Placeholder 2">
            <a:extLst>
              <a:ext uri="{FF2B5EF4-FFF2-40B4-BE49-F238E27FC236}">
                <a16:creationId xmlns:a16="http://schemas.microsoft.com/office/drawing/2014/main" id="{3B9AB66E-E77E-18C1-993F-5B0A588EB61D}"/>
              </a:ext>
            </a:extLst>
          </p:cNvPr>
          <p:cNvSpPr txBox="1">
            <a:spLocks/>
          </p:cNvSpPr>
          <p:nvPr/>
        </p:nvSpPr>
        <p:spPr>
          <a:xfrm>
            <a:off x="291946" y="140780"/>
            <a:ext cx="11347603" cy="887919"/>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900" dirty="0">
                <a:solidFill>
                  <a:schemeClr val="bg1"/>
                </a:solidFill>
              </a:rPr>
              <a:t>Can you spot the connectives?</a:t>
            </a:r>
          </a:p>
        </p:txBody>
      </p:sp>
    </p:spTree>
    <p:extLst>
      <p:ext uri="{BB962C8B-B14F-4D97-AF65-F5344CB8AC3E}">
        <p14:creationId xmlns:p14="http://schemas.microsoft.com/office/powerpoint/2010/main" val="1532319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C79611-2113-6624-0A8B-2A6BF8BDABE2}"/>
            </a:ext>
          </a:extLst>
        </p:cNvPr>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A1F7D899-54A4-0F04-2DFA-E573F6C5A6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674A1A4E-B452-AF8B-2CC8-4B46B50C19D1}"/>
              </a:ext>
            </a:extLst>
          </p:cNvPr>
          <p:cNvSpPr txBox="1">
            <a:spLocks/>
          </p:cNvSpPr>
          <p:nvPr/>
        </p:nvSpPr>
        <p:spPr>
          <a:xfrm>
            <a:off x="291946" y="1295400"/>
            <a:ext cx="11347603" cy="5281037"/>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1" rtlCol="0" anchor="ct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900" dirty="0">
                <a:solidFill>
                  <a:schemeClr val="bg1"/>
                </a:solidFill>
              </a:rPr>
              <a:t>Emile </a:t>
            </a:r>
            <a:r>
              <a:rPr lang="en-GB" sz="2900" u="sng" dirty="0">
                <a:solidFill>
                  <a:srgbClr val="FFFF00"/>
                </a:solidFill>
              </a:rPr>
              <a:t>and</a:t>
            </a:r>
            <a:r>
              <a:rPr lang="en-GB" sz="2900" dirty="0">
                <a:solidFill>
                  <a:schemeClr val="bg1"/>
                </a:solidFill>
              </a:rPr>
              <a:t> Aimee loved exploring. </a:t>
            </a:r>
            <a:br>
              <a:rPr lang="en-GB" sz="2900" dirty="0">
                <a:solidFill>
                  <a:schemeClr val="bg1"/>
                </a:solidFill>
              </a:rPr>
            </a:br>
            <a:br>
              <a:rPr lang="en-GB" sz="2900" dirty="0">
                <a:solidFill>
                  <a:schemeClr val="bg1"/>
                </a:solidFill>
              </a:rPr>
            </a:br>
            <a:r>
              <a:rPr lang="en-GB" sz="2900" u="sng" dirty="0">
                <a:solidFill>
                  <a:srgbClr val="FFFF00"/>
                </a:solidFill>
              </a:rPr>
              <a:t>Before</a:t>
            </a:r>
            <a:r>
              <a:rPr lang="en-GB" sz="2900" dirty="0">
                <a:solidFill>
                  <a:schemeClr val="bg1"/>
                </a:solidFill>
              </a:rPr>
              <a:t> they set off on their next adventure, they packed their bags with snacks and tools. </a:t>
            </a:r>
            <a:r>
              <a:rPr lang="en-GB" sz="2900" u="sng" dirty="0">
                <a:solidFill>
                  <a:srgbClr val="FFFF00"/>
                </a:solidFill>
              </a:rPr>
              <a:t>After</a:t>
            </a:r>
            <a:r>
              <a:rPr lang="en-GB" sz="2900" dirty="0">
                <a:solidFill>
                  <a:schemeClr val="bg1"/>
                </a:solidFill>
              </a:rPr>
              <a:t> they left their spaceship, they walked through the alien forest, enjoying the strange and wonderful sights.</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dirty="0">
                <a:solidFill>
                  <a:schemeClr val="bg1"/>
                </a:solidFill>
              </a:rPr>
              <a:t>Then, they came across a sparkling stream, finding a beautiful waterfall. They sat by the waterfall for a while, finally they continued their journey.</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dirty="0">
                <a:solidFill>
                  <a:schemeClr val="bg1"/>
                </a:solidFill>
              </a:rPr>
              <a:t>Meanwhile, the twin suns were setting, casting a golden glow over the landscape. During their exploration of the cave, they discovered ancient alien drawings on the walls.</a:t>
            </a:r>
          </a:p>
        </p:txBody>
      </p:sp>
      <p:sp>
        <p:nvSpPr>
          <p:cNvPr id="4" name="Content Placeholder 2">
            <a:extLst>
              <a:ext uri="{FF2B5EF4-FFF2-40B4-BE49-F238E27FC236}">
                <a16:creationId xmlns:a16="http://schemas.microsoft.com/office/drawing/2014/main" id="{A7FC5991-694D-33D8-34D3-6BDC591B80DE}"/>
              </a:ext>
            </a:extLst>
          </p:cNvPr>
          <p:cNvSpPr txBox="1">
            <a:spLocks/>
          </p:cNvSpPr>
          <p:nvPr/>
        </p:nvSpPr>
        <p:spPr>
          <a:xfrm>
            <a:off x="291946" y="140780"/>
            <a:ext cx="11347603" cy="887919"/>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900" dirty="0">
                <a:solidFill>
                  <a:schemeClr val="bg1"/>
                </a:solidFill>
              </a:rPr>
              <a:t>Can you spot the connectives?</a:t>
            </a:r>
          </a:p>
        </p:txBody>
      </p:sp>
    </p:spTree>
    <p:extLst>
      <p:ext uri="{BB962C8B-B14F-4D97-AF65-F5344CB8AC3E}">
        <p14:creationId xmlns:p14="http://schemas.microsoft.com/office/powerpoint/2010/main" val="1372899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0829A6-24A8-1E7D-EE9F-B85BC899DF32}"/>
            </a:ext>
          </a:extLst>
        </p:cNvPr>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FCBBCDC6-1F73-B777-6F78-F0C9CD1930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DA1EF7BD-C060-870E-A733-50E0383558DC}"/>
              </a:ext>
            </a:extLst>
          </p:cNvPr>
          <p:cNvSpPr txBox="1">
            <a:spLocks/>
          </p:cNvSpPr>
          <p:nvPr/>
        </p:nvSpPr>
        <p:spPr>
          <a:xfrm>
            <a:off x="291946" y="1295400"/>
            <a:ext cx="11347603" cy="5281037"/>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1" rtlCol="0" anchor="ct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900" dirty="0">
                <a:solidFill>
                  <a:schemeClr val="bg1"/>
                </a:solidFill>
              </a:rPr>
              <a:t>Emile </a:t>
            </a:r>
            <a:r>
              <a:rPr lang="en-GB" sz="2900" u="sng" dirty="0">
                <a:solidFill>
                  <a:srgbClr val="FFFF00"/>
                </a:solidFill>
              </a:rPr>
              <a:t>and</a:t>
            </a:r>
            <a:r>
              <a:rPr lang="en-GB" sz="2900" dirty="0">
                <a:solidFill>
                  <a:schemeClr val="bg1"/>
                </a:solidFill>
              </a:rPr>
              <a:t> Aimee loved exploring. </a:t>
            </a:r>
            <a:br>
              <a:rPr lang="en-GB" sz="2900" dirty="0">
                <a:solidFill>
                  <a:schemeClr val="bg1"/>
                </a:solidFill>
              </a:rPr>
            </a:br>
            <a:br>
              <a:rPr lang="en-GB" sz="2900" dirty="0">
                <a:solidFill>
                  <a:schemeClr val="bg1"/>
                </a:solidFill>
              </a:rPr>
            </a:br>
            <a:r>
              <a:rPr lang="en-GB" sz="2900" u="sng" dirty="0">
                <a:solidFill>
                  <a:srgbClr val="FFFF00"/>
                </a:solidFill>
              </a:rPr>
              <a:t>Before</a:t>
            </a:r>
            <a:r>
              <a:rPr lang="en-GB" sz="2900" dirty="0">
                <a:solidFill>
                  <a:schemeClr val="bg1"/>
                </a:solidFill>
              </a:rPr>
              <a:t> they set off on their next adventure, they packed their bags with snacks and tools. </a:t>
            </a:r>
            <a:r>
              <a:rPr lang="en-GB" sz="2900" u="sng" dirty="0">
                <a:solidFill>
                  <a:srgbClr val="FFFF00"/>
                </a:solidFill>
              </a:rPr>
              <a:t>After</a:t>
            </a:r>
            <a:r>
              <a:rPr lang="en-GB" sz="2900" dirty="0">
                <a:solidFill>
                  <a:schemeClr val="bg1"/>
                </a:solidFill>
              </a:rPr>
              <a:t> they left their spaceship, they walked through the alien forest, enjoying the strange and wonderful sights.</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u="sng" dirty="0">
                <a:solidFill>
                  <a:srgbClr val="FFFF00"/>
                </a:solidFill>
              </a:rPr>
              <a:t>Then</a:t>
            </a:r>
            <a:r>
              <a:rPr lang="en-GB" sz="2900" dirty="0">
                <a:solidFill>
                  <a:schemeClr val="bg1"/>
                </a:solidFill>
              </a:rPr>
              <a:t>, they came across a sparkling stream, finding a beautiful waterfall. They sat by the waterfall for a while, finally they continued their journey.</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dirty="0">
                <a:solidFill>
                  <a:schemeClr val="bg1"/>
                </a:solidFill>
              </a:rPr>
              <a:t>Meanwhile, the twin suns were setting, casting a golden glow over the landscape. During their exploration of the cave, they discovered ancient alien drawings on the walls.</a:t>
            </a:r>
          </a:p>
        </p:txBody>
      </p:sp>
      <p:sp>
        <p:nvSpPr>
          <p:cNvPr id="4" name="Content Placeholder 2">
            <a:extLst>
              <a:ext uri="{FF2B5EF4-FFF2-40B4-BE49-F238E27FC236}">
                <a16:creationId xmlns:a16="http://schemas.microsoft.com/office/drawing/2014/main" id="{602AE38D-F5F5-BAFF-F0E6-9710F410CDF0}"/>
              </a:ext>
            </a:extLst>
          </p:cNvPr>
          <p:cNvSpPr txBox="1">
            <a:spLocks/>
          </p:cNvSpPr>
          <p:nvPr/>
        </p:nvSpPr>
        <p:spPr>
          <a:xfrm>
            <a:off x="291946" y="140780"/>
            <a:ext cx="11347603" cy="887919"/>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900" dirty="0">
                <a:solidFill>
                  <a:schemeClr val="bg1"/>
                </a:solidFill>
              </a:rPr>
              <a:t>Can you spot the connectives?</a:t>
            </a:r>
          </a:p>
        </p:txBody>
      </p:sp>
    </p:spTree>
    <p:extLst>
      <p:ext uri="{BB962C8B-B14F-4D97-AF65-F5344CB8AC3E}">
        <p14:creationId xmlns:p14="http://schemas.microsoft.com/office/powerpoint/2010/main" val="414770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061514-13D6-77BD-A87D-800D7C60F0D0}"/>
            </a:ext>
          </a:extLst>
        </p:cNvPr>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C6206192-73FE-53B6-43E1-DFA291861F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E1629EF-C0C2-6D32-B1D6-7FEBEE62F486}"/>
              </a:ext>
            </a:extLst>
          </p:cNvPr>
          <p:cNvSpPr txBox="1">
            <a:spLocks/>
          </p:cNvSpPr>
          <p:nvPr/>
        </p:nvSpPr>
        <p:spPr>
          <a:xfrm>
            <a:off x="291946" y="1295400"/>
            <a:ext cx="11347603" cy="5281037"/>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1" rtlCol="0" anchor="ct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900" dirty="0">
                <a:solidFill>
                  <a:schemeClr val="bg1"/>
                </a:solidFill>
              </a:rPr>
              <a:t>Emile </a:t>
            </a:r>
            <a:r>
              <a:rPr lang="en-GB" sz="2900" u="sng" dirty="0">
                <a:solidFill>
                  <a:srgbClr val="FFFF00"/>
                </a:solidFill>
              </a:rPr>
              <a:t>and</a:t>
            </a:r>
            <a:r>
              <a:rPr lang="en-GB" sz="2900" dirty="0">
                <a:solidFill>
                  <a:schemeClr val="bg1"/>
                </a:solidFill>
              </a:rPr>
              <a:t> Aimee loved exploring. </a:t>
            </a:r>
            <a:br>
              <a:rPr lang="en-GB" sz="2900" dirty="0">
                <a:solidFill>
                  <a:schemeClr val="bg1"/>
                </a:solidFill>
              </a:rPr>
            </a:br>
            <a:br>
              <a:rPr lang="en-GB" sz="2900" dirty="0">
                <a:solidFill>
                  <a:schemeClr val="bg1"/>
                </a:solidFill>
              </a:rPr>
            </a:br>
            <a:r>
              <a:rPr lang="en-GB" sz="2900" u="sng" dirty="0">
                <a:solidFill>
                  <a:srgbClr val="FFFF00"/>
                </a:solidFill>
              </a:rPr>
              <a:t>Before</a:t>
            </a:r>
            <a:r>
              <a:rPr lang="en-GB" sz="2900" dirty="0">
                <a:solidFill>
                  <a:schemeClr val="bg1"/>
                </a:solidFill>
              </a:rPr>
              <a:t> they set off on their next adventure, they packed their bags with snacks and tools. </a:t>
            </a:r>
            <a:r>
              <a:rPr lang="en-GB" sz="2900" u="sng" dirty="0">
                <a:solidFill>
                  <a:srgbClr val="FFFF00"/>
                </a:solidFill>
              </a:rPr>
              <a:t>After</a:t>
            </a:r>
            <a:r>
              <a:rPr lang="en-GB" sz="2900" dirty="0">
                <a:solidFill>
                  <a:schemeClr val="bg1"/>
                </a:solidFill>
              </a:rPr>
              <a:t> they left their spaceship, they walked through the alien forest, enjoying the strange and wonderful sights.</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u="sng" dirty="0">
                <a:solidFill>
                  <a:srgbClr val="FFFF00"/>
                </a:solidFill>
              </a:rPr>
              <a:t>Then</a:t>
            </a:r>
            <a:r>
              <a:rPr lang="en-GB" sz="2900" dirty="0">
                <a:solidFill>
                  <a:schemeClr val="bg1"/>
                </a:solidFill>
              </a:rPr>
              <a:t>, they came across a sparkling stream, finding a beautiful waterfall. They sat by the waterfall for a while, </a:t>
            </a:r>
            <a:r>
              <a:rPr lang="en-GB" sz="2900" u="sng" dirty="0">
                <a:solidFill>
                  <a:srgbClr val="FFFF00"/>
                </a:solidFill>
              </a:rPr>
              <a:t>finally</a:t>
            </a:r>
            <a:r>
              <a:rPr lang="en-GB" sz="2900" dirty="0">
                <a:solidFill>
                  <a:schemeClr val="bg1"/>
                </a:solidFill>
              </a:rPr>
              <a:t> they continued their journey.</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dirty="0">
                <a:solidFill>
                  <a:schemeClr val="bg1"/>
                </a:solidFill>
              </a:rPr>
              <a:t>Meanwhile, the twin suns were setting, casting a golden glow over the landscape. During their exploration of the cave, they discovered ancient alien drawings on the walls.</a:t>
            </a:r>
          </a:p>
        </p:txBody>
      </p:sp>
      <p:sp>
        <p:nvSpPr>
          <p:cNvPr id="4" name="Content Placeholder 2">
            <a:extLst>
              <a:ext uri="{FF2B5EF4-FFF2-40B4-BE49-F238E27FC236}">
                <a16:creationId xmlns:a16="http://schemas.microsoft.com/office/drawing/2014/main" id="{FE446322-80E5-2269-C153-959719C20E55}"/>
              </a:ext>
            </a:extLst>
          </p:cNvPr>
          <p:cNvSpPr txBox="1">
            <a:spLocks/>
          </p:cNvSpPr>
          <p:nvPr/>
        </p:nvSpPr>
        <p:spPr>
          <a:xfrm>
            <a:off x="291946" y="140780"/>
            <a:ext cx="11347603" cy="887919"/>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900" dirty="0">
                <a:solidFill>
                  <a:schemeClr val="bg1"/>
                </a:solidFill>
              </a:rPr>
              <a:t>Can you spot the connectives?</a:t>
            </a:r>
          </a:p>
        </p:txBody>
      </p:sp>
    </p:spTree>
    <p:extLst>
      <p:ext uri="{BB962C8B-B14F-4D97-AF65-F5344CB8AC3E}">
        <p14:creationId xmlns:p14="http://schemas.microsoft.com/office/powerpoint/2010/main" val="209668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F4EB28-EC7B-2514-38F3-C7E7F8A45DF9}"/>
            </a:ext>
          </a:extLst>
        </p:cNvPr>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E3F89A90-3589-0AD0-5FFC-3A268B19F9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4562AEE9-F8F1-E063-B947-12ACD5A60573}"/>
              </a:ext>
            </a:extLst>
          </p:cNvPr>
          <p:cNvSpPr txBox="1">
            <a:spLocks/>
          </p:cNvSpPr>
          <p:nvPr/>
        </p:nvSpPr>
        <p:spPr>
          <a:xfrm>
            <a:off x="291946" y="1295400"/>
            <a:ext cx="11347603" cy="5281037"/>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1" rtlCol="0" anchor="ct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900" dirty="0">
                <a:solidFill>
                  <a:schemeClr val="bg1"/>
                </a:solidFill>
              </a:rPr>
              <a:t>Emile </a:t>
            </a:r>
            <a:r>
              <a:rPr lang="en-GB" sz="2900" u="sng" dirty="0">
                <a:solidFill>
                  <a:srgbClr val="FFFF00"/>
                </a:solidFill>
              </a:rPr>
              <a:t>and</a:t>
            </a:r>
            <a:r>
              <a:rPr lang="en-GB" sz="2900" dirty="0">
                <a:solidFill>
                  <a:schemeClr val="bg1"/>
                </a:solidFill>
              </a:rPr>
              <a:t> Aimee loved exploring. </a:t>
            </a:r>
            <a:br>
              <a:rPr lang="en-GB" sz="2900" dirty="0">
                <a:solidFill>
                  <a:schemeClr val="bg1"/>
                </a:solidFill>
              </a:rPr>
            </a:br>
            <a:br>
              <a:rPr lang="en-GB" sz="2900" dirty="0">
                <a:solidFill>
                  <a:schemeClr val="bg1"/>
                </a:solidFill>
              </a:rPr>
            </a:br>
            <a:r>
              <a:rPr lang="en-GB" sz="2900" u="sng" dirty="0">
                <a:solidFill>
                  <a:srgbClr val="FFFF00"/>
                </a:solidFill>
              </a:rPr>
              <a:t>Before</a:t>
            </a:r>
            <a:r>
              <a:rPr lang="en-GB" sz="2900" dirty="0">
                <a:solidFill>
                  <a:schemeClr val="bg1"/>
                </a:solidFill>
              </a:rPr>
              <a:t> they set off on their next adventure, they packed their bags with snacks and tools. </a:t>
            </a:r>
            <a:r>
              <a:rPr lang="en-GB" sz="2900" u="sng" dirty="0">
                <a:solidFill>
                  <a:srgbClr val="FFFF00"/>
                </a:solidFill>
              </a:rPr>
              <a:t>After</a:t>
            </a:r>
            <a:r>
              <a:rPr lang="en-GB" sz="2900" dirty="0">
                <a:solidFill>
                  <a:schemeClr val="bg1"/>
                </a:solidFill>
              </a:rPr>
              <a:t> they left their spaceship, they walked through the alien forest, enjoying the strange and wonderful sights.</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u="sng" dirty="0">
                <a:solidFill>
                  <a:srgbClr val="FFFF00"/>
                </a:solidFill>
              </a:rPr>
              <a:t>Then</a:t>
            </a:r>
            <a:r>
              <a:rPr lang="en-GB" sz="2900" dirty="0">
                <a:solidFill>
                  <a:schemeClr val="bg1"/>
                </a:solidFill>
              </a:rPr>
              <a:t>, they came across a sparkling stream, finding a beautiful waterfall. They sat by the waterfall for a while, </a:t>
            </a:r>
            <a:r>
              <a:rPr lang="en-GB" sz="2900" u="sng" dirty="0">
                <a:solidFill>
                  <a:srgbClr val="FFFF00"/>
                </a:solidFill>
              </a:rPr>
              <a:t>finally</a:t>
            </a:r>
            <a:r>
              <a:rPr lang="en-GB" sz="2900" dirty="0">
                <a:solidFill>
                  <a:schemeClr val="bg1"/>
                </a:solidFill>
              </a:rPr>
              <a:t> they continued their journey.</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u="sng" dirty="0">
                <a:solidFill>
                  <a:srgbClr val="FFFF00"/>
                </a:solidFill>
              </a:rPr>
              <a:t>Meanwhile</a:t>
            </a:r>
            <a:r>
              <a:rPr lang="en-GB" sz="2900" dirty="0">
                <a:solidFill>
                  <a:schemeClr val="bg1"/>
                </a:solidFill>
              </a:rPr>
              <a:t>, the twin suns were setting, casting a golden glow over the landscape. During their exploration of the cave, they discovered ancient alien drawings on the walls.</a:t>
            </a:r>
          </a:p>
        </p:txBody>
      </p:sp>
      <p:sp>
        <p:nvSpPr>
          <p:cNvPr id="4" name="Content Placeholder 2">
            <a:extLst>
              <a:ext uri="{FF2B5EF4-FFF2-40B4-BE49-F238E27FC236}">
                <a16:creationId xmlns:a16="http://schemas.microsoft.com/office/drawing/2014/main" id="{645796D6-0A8E-D375-BFE2-83B9FDDFDBE0}"/>
              </a:ext>
            </a:extLst>
          </p:cNvPr>
          <p:cNvSpPr txBox="1">
            <a:spLocks/>
          </p:cNvSpPr>
          <p:nvPr/>
        </p:nvSpPr>
        <p:spPr>
          <a:xfrm>
            <a:off x="291946" y="140780"/>
            <a:ext cx="11347603" cy="887919"/>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900" dirty="0">
                <a:solidFill>
                  <a:schemeClr val="bg1"/>
                </a:solidFill>
              </a:rPr>
              <a:t>Can you spot the connectives?</a:t>
            </a:r>
          </a:p>
        </p:txBody>
      </p:sp>
    </p:spTree>
    <p:extLst>
      <p:ext uri="{BB962C8B-B14F-4D97-AF65-F5344CB8AC3E}">
        <p14:creationId xmlns:p14="http://schemas.microsoft.com/office/powerpoint/2010/main" val="2687174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982D5-8B26-3238-47EB-DEF9699A2232}"/>
            </a:ext>
          </a:extLst>
        </p:cNvPr>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E18DD190-FB41-E083-AD03-DC767206CD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B1B6B337-173A-C5E3-CC81-871974A548A6}"/>
              </a:ext>
            </a:extLst>
          </p:cNvPr>
          <p:cNvSpPr txBox="1">
            <a:spLocks/>
          </p:cNvSpPr>
          <p:nvPr/>
        </p:nvSpPr>
        <p:spPr>
          <a:xfrm>
            <a:off x="291946" y="1295400"/>
            <a:ext cx="11347603" cy="5281037"/>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1" rtlCol="0" anchor="ct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900" dirty="0">
                <a:solidFill>
                  <a:schemeClr val="bg1"/>
                </a:solidFill>
              </a:rPr>
              <a:t>Emile </a:t>
            </a:r>
            <a:r>
              <a:rPr lang="en-GB" sz="2900" u="sng" dirty="0">
                <a:solidFill>
                  <a:srgbClr val="FFFF00"/>
                </a:solidFill>
              </a:rPr>
              <a:t>and</a:t>
            </a:r>
            <a:r>
              <a:rPr lang="en-GB" sz="2900" dirty="0">
                <a:solidFill>
                  <a:schemeClr val="bg1"/>
                </a:solidFill>
              </a:rPr>
              <a:t> Aimee loved exploring. </a:t>
            </a:r>
            <a:br>
              <a:rPr lang="en-GB" sz="2900" dirty="0">
                <a:solidFill>
                  <a:schemeClr val="bg1"/>
                </a:solidFill>
              </a:rPr>
            </a:br>
            <a:br>
              <a:rPr lang="en-GB" sz="2900" dirty="0">
                <a:solidFill>
                  <a:schemeClr val="bg1"/>
                </a:solidFill>
              </a:rPr>
            </a:br>
            <a:r>
              <a:rPr lang="en-GB" sz="2900" u="sng" dirty="0">
                <a:solidFill>
                  <a:srgbClr val="FFFF00"/>
                </a:solidFill>
              </a:rPr>
              <a:t>Before</a:t>
            </a:r>
            <a:r>
              <a:rPr lang="en-GB" sz="2900" dirty="0">
                <a:solidFill>
                  <a:schemeClr val="bg1"/>
                </a:solidFill>
              </a:rPr>
              <a:t> they set off on their next adventure, they packed their bags with snacks and tools. </a:t>
            </a:r>
            <a:r>
              <a:rPr lang="en-GB" sz="2900" u="sng" dirty="0">
                <a:solidFill>
                  <a:srgbClr val="FFFF00"/>
                </a:solidFill>
              </a:rPr>
              <a:t>After</a:t>
            </a:r>
            <a:r>
              <a:rPr lang="en-GB" sz="2900" dirty="0">
                <a:solidFill>
                  <a:schemeClr val="bg1"/>
                </a:solidFill>
              </a:rPr>
              <a:t> they left their spaceship, they walked through the alien forest, enjoying the strange and wonderful sights.</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u="sng" dirty="0">
                <a:solidFill>
                  <a:srgbClr val="FFFF00"/>
                </a:solidFill>
              </a:rPr>
              <a:t>Then</a:t>
            </a:r>
            <a:r>
              <a:rPr lang="en-GB" sz="2900" dirty="0">
                <a:solidFill>
                  <a:schemeClr val="bg1"/>
                </a:solidFill>
              </a:rPr>
              <a:t>, they came across a sparkling stream, finding a beautiful waterfall. They sat by the waterfall for a while, </a:t>
            </a:r>
            <a:r>
              <a:rPr lang="en-GB" sz="2900" u="sng" dirty="0">
                <a:solidFill>
                  <a:srgbClr val="FFFF00"/>
                </a:solidFill>
              </a:rPr>
              <a:t>finally</a:t>
            </a:r>
            <a:r>
              <a:rPr lang="en-GB" sz="2900" dirty="0">
                <a:solidFill>
                  <a:schemeClr val="bg1"/>
                </a:solidFill>
              </a:rPr>
              <a:t> they continued their journey.</a:t>
            </a:r>
          </a:p>
          <a:p>
            <a:pPr marL="0" indent="0">
              <a:lnSpc>
                <a:spcPct val="120000"/>
              </a:lnSpc>
              <a:buFont typeface="Arial" panose="020B0604020202020204" pitchFamily="34" charset="0"/>
              <a:buNone/>
            </a:pPr>
            <a:endParaRPr lang="en-GB" sz="2900" dirty="0">
              <a:solidFill>
                <a:schemeClr val="bg1"/>
              </a:solidFill>
            </a:endParaRPr>
          </a:p>
          <a:p>
            <a:pPr marL="0" indent="0">
              <a:lnSpc>
                <a:spcPct val="120000"/>
              </a:lnSpc>
              <a:buFont typeface="Arial" panose="020B0604020202020204" pitchFamily="34" charset="0"/>
              <a:buNone/>
            </a:pPr>
            <a:r>
              <a:rPr lang="en-GB" sz="2900" u="sng" dirty="0">
                <a:solidFill>
                  <a:srgbClr val="FFFF00"/>
                </a:solidFill>
              </a:rPr>
              <a:t>Meanwhile</a:t>
            </a:r>
            <a:r>
              <a:rPr lang="en-GB" sz="2900" dirty="0">
                <a:solidFill>
                  <a:schemeClr val="bg1"/>
                </a:solidFill>
              </a:rPr>
              <a:t>, the twin suns were setting, casting a golden glow over the landscape. </a:t>
            </a:r>
            <a:r>
              <a:rPr lang="en-GB" sz="2900" u="sng" dirty="0">
                <a:solidFill>
                  <a:srgbClr val="FFFF00"/>
                </a:solidFill>
              </a:rPr>
              <a:t>During</a:t>
            </a:r>
            <a:r>
              <a:rPr lang="en-GB" sz="2900" dirty="0">
                <a:solidFill>
                  <a:schemeClr val="bg1"/>
                </a:solidFill>
              </a:rPr>
              <a:t> their exploration of the cave, they discovered ancient alien drawings on the walls.</a:t>
            </a:r>
          </a:p>
        </p:txBody>
      </p:sp>
      <p:sp>
        <p:nvSpPr>
          <p:cNvPr id="4" name="Content Placeholder 2">
            <a:extLst>
              <a:ext uri="{FF2B5EF4-FFF2-40B4-BE49-F238E27FC236}">
                <a16:creationId xmlns:a16="http://schemas.microsoft.com/office/drawing/2014/main" id="{46DCAB83-2EDF-27F0-8785-60A1441EFBD2}"/>
              </a:ext>
            </a:extLst>
          </p:cNvPr>
          <p:cNvSpPr txBox="1">
            <a:spLocks/>
          </p:cNvSpPr>
          <p:nvPr/>
        </p:nvSpPr>
        <p:spPr>
          <a:xfrm>
            <a:off x="291946" y="140780"/>
            <a:ext cx="11347603" cy="887919"/>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900" dirty="0">
                <a:solidFill>
                  <a:schemeClr val="bg1"/>
                </a:solidFill>
              </a:rPr>
              <a:t>Can you spot the connectives?</a:t>
            </a:r>
          </a:p>
        </p:txBody>
      </p:sp>
      <p:sp>
        <p:nvSpPr>
          <p:cNvPr id="2" name="Rectangle: Rounded Corners 1">
            <a:hlinkClick r:id="rId3"/>
            <a:extLst>
              <a:ext uri="{FF2B5EF4-FFF2-40B4-BE49-F238E27FC236}">
                <a16:creationId xmlns:a16="http://schemas.microsoft.com/office/drawing/2014/main" id="{7951F7C9-0005-E80C-97F7-7130CBD6171B}"/>
              </a:ext>
            </a:extLst>
          </p:cNvPr>
          <p:cNvSpPr/>
          <p:nvPr/>
        </p:nvSpPr>
        <p:spPr>
          <a:xfrm>
            <a:off x="8514413" y="6041035"/>
            <a:ext cx="3492065" cy="642565"/>
          </a:xfrm>
          <a:prstGeom prst="roundRect">
            <a:avLst/>
          </a:prstGeom>
          <a:solidFill>
            <a:schemeClr val="accent2"/>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1591309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nvGraphicFramePr>
        <p:xfrm>
          <a:off x="1544319" y="771525"/>
          <a:ext cx="9952356" cy="36681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03B4160-0F4B-3352-038B-D64E3D1916E1}"/>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4">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000CAD-87D2-93F3-2944-93D485C3595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graphicFrame>
        <p:nvGraphicFramePr>
          <p:cNvPr id="11" name="Diagram 10">
            <a:extLst>
              <a:ext uri="{FF2B5EF4-FFF2-40B4-BE49-F238E27FC236}">
                <a16:creationId xmlns:a16="http://schemas.microsoft.com/office/drawing/2014/main" id="{D08439A6-7599-01F5-3D28-D57073973CE2}"/>
              </a:ext>
            </a:extLst>
          </p:cNvPr>
          <p:cNvGraphicFramePr/>
          <p:nvPr/>
        </p:nvGraphicFramePr>
        <p:xfrm>
          <a:off x="1544319" y="771525"/>
          <a:ext cx="9952356" cy="366810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849219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22AE9C-2699-8335-9907-9E6091FB01C7}"/>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FFC1A633-A5DC-76F6-BFDD-3C0FCBED43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52ABB4B-F16C-94C8-5B5F-5207A594C6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8C20374-BAC6-9541-A5DE-464644FF1D13}"/>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pic>
        <p:nvPicPr>
          <p:cNvPr id="6" name="Picture 5">
            <a:extLst>
              <a:ext uri="{FF2B5EF4-FFF2-40B4-BE49-F238E27FC236}">
                <a16:creationId xmlns:a16="http://schemas.microsoft.com/office/drawing/2014/main" id="{6E25696D-68E6-8F97-08D5-EE934BF46539}"/>
              </a:ext>
            </a:extLst>
          </p:cNvPr>
          <p:cNvPicPr>
            <a:picLocks noChangeAspect="1"/>
          </p:cNvPicPr>
          <p:nvPr/>
        </p:nvPicPr>
        <p:blipFill rotWithShape="1">
          <a:blip r:embed="rId4">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B906E20C-3648-C01D-2084-1553F523ECE9}"/>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graphicFrame>
        <p:nvGraphicFramePr>
          <p:cNvPr id="11" name="Diagram 10">
            <a:extLst>
              <a:ext uri="{FF2B5EF4-FFF2-40B4-BE49-F238E27FC236}">
                <a16:creationId xmlns:a16="http://schemas.microsoft.com/office/drawing/2014/main" id="{5A51CD0B-8D6A-D656-CD94-CDD2164C59BD}"/>
              </a:ext>
            </a:extLst>
          </p:cNvPr>
          <p:cNvGraphicFramePr/>
          <p:nvPr/>
        </p:nvGraphicFramePr>
        <p:xfrm>
          <a:off x="1544319" y="771525"/>
          <a:ext cx="9952356" cy="366810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84459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D11BA6-48BA-1641-1589-E53962A6D9C8}"/>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C3A4FDFD-499E-A81C-F128-84642C4F20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7B4875B-8C20-FF8E-40D6-B32F19A1CD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4725DE7-9882-7E23-0E35-394F9F8C2ED3}"/>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pic>
        <p:nvPicPr>
          <p:cNvPr id="6" name="Picture 5">
            <a:extLst>
              <a:ext uri="{FF2B5EF4-FFF2-40B4-BE49-F238E27FC236}">
                <a16:creationId xmlns:a16="http://schemas.microsoft.com/office/drawing/2014/main" id="{E19EF135-1833-4FC8-57B7-E91E2660D0AB}"/>
              </a:ext>
            </a:extLst>
          </p:cNvPr>
          <p:cNvPicPr>
            <a:picLocks noChangeAspect="1"/>
          </p:cNvPicPr>
          <p:nvPr/>
        </p:nvPicPr>
        <p:blipFill rotWithShape="1">
          <a:blip r:embed="rId4">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918E6C24-5E58-85AC-FC50-34992D36E229}"/>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graphicFrame>
        <p:nvGraphicFramePr>
          <p:cNvPr id="11" name="Diagram 10">
            <a:extLst>
              <a:ext uri="{FF2B5EF4-FFF2-40B4-BE49-F238E27FC236}">
                <a16:creationId xmlns:a16="http://schemas.microsoft.com/office/drawing/2014/main" id="{87A401A7-6C54-EB74-398D-92C6C8989C0C}"/>
              </a:ext>
            </a:extLst>
          </p:cNvPr>
          <p:cNvGraphicFramePr/>
          <p:nvPr/>
        </p:nvGraphicFramePr>
        <p:xfrm>
          <a:off x="1544319" y="771525"/>
          <a:ext cx="9952356" cy="366810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795275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E95643-4EAE-B600-710C-1F97FB8A679F}"/>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92694DF5-F274-D0EA-C245-582835F00E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0389ECB2-0304-9F92-1562-74D0A11207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2C0FC5E-8A58-A623-DF9D-5B60D424C5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pic>
        <p:nvPicPr>
          <p:cNvPr id="6" name="Picture 5">
            <a:extLst>
              <a:ext uri="{FF2B5EF4-FFF2-40B4-BE49-F238E27FC236}">
                <a16:creationId xmlns:a16="http://schemas.microsoft.com/office/drawing/2014/main" id="{DCB020D4-B0DD-C30D-D8E5-88CF8163AA82}"/>
              </a:ext>
            </a:extLst>
          </p:cNvPr>
          <p:cNvPicPr>
            <a:picLocks noChangeAspect="1"/>
          </p:cNvPicPr>
          <p:nvPr/>
        </p:nvPicPr>
        <p:blipFill rotWithShape="1">
          <a:blip r:embed="rId4">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D9DC6698-D4DB-03BB-EA2C-5494D4C35A56}"/>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graphicFrame>
        <p:nvGraphicFramePr>
          <p:cNvPr id="11" name="Diagram 10">
            <a:extLst>
              <a:ext uri="{FF2B5EF4-FFF2-40B4-BE49-F238E27FC236}">
                <a16:creationId xmlns:a16="http://schemas.microsoft.com/office/drawing/2014/main" id="{39D3D28F-9244-39AA-8A34-698AA9B28C9E}"/>
              </a:ext>
            </a:extLst>
          </p:cNvPr>
          <p:cNvGraphicFramePr/>
          <p:nvPr>
            <p:extLst>
              <p:ext uri="{D42A27DB-BD31-4B8C-83A1-F6EECF244321}">
                <p14:modId xmlns:p14="http://schemas.microsoft.com/office/powerpoint/2010/main" val="1440502023"/>
              </p:ext>
            </p:extLst>
          </p:nvPr>
        </p:nvGraphicFramePr>
        <p:xfrm>
          <a:off x="1544319" y="771525"/>
          <a:ext cx="9952356" cy="366810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379090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94C46B-E017-7E7C-77D4-E89755B6C2D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1C369924-1669-9BC7-EDE2-6E24ACDA68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CB26647-20CE-574C-70CA-BDF604B5D7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F4BDCF3-EE3A-CCD9-5305-3EC9B735412B}"/>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pic>
        <p:nvPicPr>
          <p:cNvPr id="6" name="Picture 5">
            <a:extLst>
              <a:ext uri="{FF2B5EF4-FFF2-40B4-BE49-F238E27FC236}">
                <a16:creationId xmlns:a16="http://schemas.microsoft.com/office/drawing/2014/main" id="{55590C75-C795-849B-5850-AE6CAEABEA77}"/>
              </a:ext>
            </a:extLst>
          </p:cNvPr>
          <p:cNvPicPr>
            <a:picLocks noChangeAspect="1"/>
          </p:cNvPicPr>
          <p:nvPr/>
        </p:nvPicPr>
        <p:blipFill rotWithShape="1">
          <a:blip r:embed="rId4">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8A382AA8-E4BA-56DF-01E1-E7AAAB578AE1}"/>
              </a:ext>
            </a:extLst>
          </p:cNvPr>
          <p:cNvSpPr txBox="1"/>
          <p:nvPr/>
        </p:nvSpPr>
        <p:spPr>
          <a:xfrm>
            <a:off x="2943859" y="4640641"/>
            <a:ext cx="8552816" cy="830997"/>
          </a:xfrm>
          <a:prstGeom prst="rect">
            <a:avLst/>
          </a:prstGeom>
          <a:noFill/>
        </p:spPr>
        <p:txBody>
          <a:bodyPr wrap="square" rtlCol="0">
            <a:spAutoFit/>
          </a:bodyPr>
          <a:lstStyle/>
          <a:p>
            <a:pPr algn="ctr"/>
            <a:r>
              <a:rPr lang="en-GB" sz="2400" dirty="0"/>
              <a:t>Today, we’re going to look at </a:t>
            </a:r>
            <a:r>
              <a:rPr lang="en-GB" sz="2400" i="1" u="sng" dirty="0"/>
              <a:t>time connectives</a:t>
            </a:r>
            <a:r>
              <a:rPr lang="en-GB" sz="2400" dirty="0"/>
              <a:t> in more detail. </a:t>
            </a:r>
          </a:p>
        </p:txBody>
      </p:sp>
      <p:graphicFrame>
        <p:nvGraphicFramePr>
          <p:cNvPr id="11" name="Diagram 10">
            <a:extLst>
              <a:ext uri="{FF2B5EF4-FFF2-40B4-BE49-F238E27FC236}">
                <a16:creationId xmlns:a16="http://schemas.microsoft.com/office/drawing/2014/main" id="{A2E08A59-9723-F7E1-3305-E07C6A8A4A5A}"/>
              </a:ext>
            </a:extLst>
          </p:cNvPr>
          <p:cNvGraphicFramePr/>
          <p:nvPr>
            <p:extLst>
              <p:ext uri="{D42A27DB-BD31-4B8C-83A1-F6EECF244321}">
                <p14:modId xmlns:p14="http://schemas.microsoft.com/office/powerpoint/2010/main" val="3117348306"/>
              </p:ext>
            </p:extLst>
          </p:nvPr>
        </p:nvGraphicFramePr>
        <p:xfrm>
          <a:off x="1544319" y="771525"/>
          <a:ext cx="9952356" cy="366810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097516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658177" y="543502"/>
            <a:ext cx="10911389" cy="1392863"/>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Does anyone remember what a </a:t>
            </a:r>
            <a:r>
              <a:rPr lang="en-GB" sz="3600" b="1" u="sng" dirty="0">
                <a:solidFill>
                  <a:schemeClr val="bg1"/>
                </a:solidFill>
                <a:latin typeface="+mn-lt"/>
                <a:ea typeface="Andika"/>
                <a:cs typeface="Andika"/>
              </a:rPr>
              <a:t>connective</a:t>
            </a:r>
            <a:r>
              <a:rPr lang="en-GB" sz="3600" dirty="0">
                <a:solidFill>
                  <a:schemeClr val="bg1"/>
                </a:solidFill>
                <a:latin typeface="+mn-lt"/>
                <a:ea typeface="Andika"/>
                <a:cs typeface="Andika"/>
              </a:rPr>
              <a:t> is?</a:t>
            </a:r>
          </a:p>
        </p:txBody>
      </p:sp>
      <p:sp>
        <p:nvSpPr>
          <p:cNvPr id="7" name="Title 1">
            <a:extLst>
              <a:ext uri="{FF2B5EF4-FFF2-40B4-BE49-F238E27FC236}">
                <a16:creationId xmlns:a16="http://schemas.microsoft.com/office/drawing/2014/main" id="{EBD17445-2CE7-D049-5829-AF7A94414BDF}"/>
              </a:ext>
            </a:extLst>
          </p:cNvPr>
          <p:cNvSpPr txBox="1">
            <a:spLocks/>
          </p:cNvSpPr>
          <p:nvPr/>
        </p:nvSpPr>
        <p:spPr>
          <a:xfrm>
            <a:off x="954234" y="2215054"/>
            <a:ext cx="10283534"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 </a:t>
            </a:r>
            <a:r>
              <a:rPr lang="en-GB" sz="4000" b="1" u="sng" dirty="0">
                <a:solidFill>
                  <a:schemeClr val="bg1"/>
                </a:solidFill>
                <a:latin typeface="+mn-lt"/>
                <a:ea typeface="Andika"/>
                <a:cs typeface="Andika"/>
              </a:rPr>
              <a:t>connective</a:t>
            </a:r>
            <a:r>
              <a:rPr lang="en-GB" sz="4000" dirty="0">
                <a:solidFill>
                  <a:schemeClr val="bg1"/>
                </a:solidFill>
                <a:latin typeface="+mn-lt"/>
                <a:ea typeface="Andika"/>
                <a:cs typeface="Andika"/>
              </a:rPr>
              <a:t> is a word that is used to </a:t>
            </a:r>
            <a:r>
              <a:rPr lang="en-GB" sz="4000" u="sng" dirty="0">
                <a:solidFill>
                  <a:schemeClr val="bg1"/>
                </a:solidFill>
                <a:latin typeface="+mn-lt"/>
                <a:ea typeface="Andika"/>
                <a:cs typeface="Andika"/>
              </a:rPr>
              <a:t>connect</a:t>
            </a:r>
            <a:r>
              <a:rPr lang="en-GB" sz="4000" dirty="0">
                <a:solidFill>
                  <a:schemeClr val="bg1"/>
                </a:solidFill>
                <a:latin typeface="+mn-lt"/>
                <a:ea typeface="Andika"/>
                <a:cs typeface="Andika"/>
              </a:rPr>
              <a:t> two sentences or clauses. </a:t>
            </a:r>
          </a:p>
        </p:txBody>
      </p:sp>
      <p:pic>
        <p:nvPicPr>
          <p:cNvPr id="10" name="Picture 9">
            <a:extLst>
              <a:ext uri="{FF2B5EF4-FFF2-40B4-BE49-F238E27FC236}">
                <a16:creationId xmlns:a16="http://schemas.microsoft.com/office/drawing/2014/main" id="{BB2DC809-4A03-7C93-2128-DA9EF59366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4156" y="6075384"/>
            <a:ext cx="2894156" cy="2715923"/>
          </a:xfrm>
          <a:prstGeom prst="rect">
            <a:avLst/>
          </a:prstGeom>
          <a:effectLst>
            <a:outerShdw blurRad="63500" sx="102000" sy="102000" algn="ctr" rotWithShape="0">
              <a:prstClr val="black">
                <a:alpha val="40000"/>
              </a:prstClr>
            </a:outerShdw>
          </a:effectLst>
        </p:spPr>
      </p:pic>
      <p:sp>
        <p:nvSpPr>
          <p:cNvPr id="2" name="Title 1">
            <a:extLst>
              <a:ext uri="{FF2B5EF4-FFF2-40B4-BE49-F238E27FC236}">
                <a16:creationId xmlns:a16="http://schemas.microsoft.com/office/drawing/2014/main" id="{1B746417-CA73-D61F-3587-00C15DEEB056}"/>
              </a:ext>
            </a:extLst>
          </p:cNvPr>
          <p:cNvSpPr txBox="1">
            <a:spLocks/>
          </p:cNvSpPr>
          <p:nvPr/>
        </p:nvSpPr>
        <p:spPr>
          <a:xfrm>
            <a:off x="658177" y="4322789"/>
            <a:ext cx="2168165" cy="890234"/>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Sentence </a:t>
            </a:r>
          </a:p>
          <a:p>
            <a:pPr algn="ctr"/>
            <a:r>
              <a:rPr lang="en-GB" sz="2800" dirty="0">
                <a:solidFill>
                  <a:schemeClr val="bg1"/>
                </a:solidFill>
                <a:latin typeface="+mn-lt"/>
                <a:ea typeface="Andika"/>
                <a:cs typeface="Andika"/>
              </a:rPr>
              <a:t>1</a:t>
            </a:r>
          </a:p>
        </p:txBody>
      </p:sp>
      <p:sp>
        <p:nvSpPr>
          <p:cNvPr id="4" name="Title 1">
            <a:extLst>
              <a:ext uri="{FF2B5EF4-FFF2-40B4-BE49-F238E27FC236}">
                <a16:creationId xmlns:a16="http://schemas.microsoft.com/office/drawing/2014/main" id="{22191911-6C2E-B615-2A9E-3D0C04AD6AFB}"/>
              </a:ext>
            </a:extLst>
          </p:cNvPr>
          <p:cNvSpPr txBox="1">
            <a:spLocks/>
          </p:cNvSpPr>
          <p:nvPr/>
        </p:nvSpPr>
        <p:spPr>
          <a:xfrm>
            <a:off x="6685928" y="4322789"/>
            <a:ext cx="2168165" cy="890234"/>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Sentence </a:t>
            </a:r>
          </a:p>
          <a:p>
            <a:pPr algn="ctr"/>
            <a:r>
              <a:rPr lang="en-GB" sz="2800" dirty="0">
                <a:solidFill>
                  <a:schemeClr val="bg1"/>
                </a:solidFill>
                <a:latin typeface="+mn-lt"/>
                <a:ea typeface="Andika"/>
                <a:cs typeface="Andika"/>
              </a:rPr>
              <a:t>2</a:t>
            </a:r>
          </a:p>
        </p:txBody>
      </p:sp>
      <p:sp>
        <p:nvSpPr>
          <p:cNvPr id="8" name="Title 1">
            <a:extLst>
              <a:ext uri="{FF2B5EF4-FFF2-40B4-BE49-F238E27FC236}">
                <a16:creationId xmlns:a16="http://schemas.microsoft.com/office/drawing/2014/main" id="{04F23CBF-1331-A53A-1008-F7698E0DD583}"/>
              </a:ext>
            </a:extLst>
          </p:cNvPr>
          <p:cNvSpPr txBox="1">
            <a:spLocks/>
          </p:cNvSpPr>
          <p:nvPr/>
        </p:nvSpPr>
        <p:spPr>
          <a:xfrm>
            <a:off x="3566217" y="7207290"/>
            <a:ext cx="2344132" cy="890234"/>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connective</a:t>
            </a:r>
          </a:p>
        </p:txBody>
      </p:sp>
      <p:sp>
        <p:nvSpPr>
          <p:cNvPr id="9" name="Title 1">
            <a:extLst>
              <a:ext uri="{FF2B5EF4-FFF2-40B4-BE49-F238E27FC236}">
                <a16:creationId xmlns:a16="http://schemas.microsoft.com/office/drawing/2014/main" id="{3F419ABF-DA52-9960-0C66-8933EE86BFCF}"/>
              </a:ext>
            </a:extLst>
          </p:cNvPr>
          <p:cNvSpPr txBox="1">
            <a:spLocks/>
          </p:cNvSpPr>
          <p:nvPr/>
        </p:nvSpPr>
        <p:spPr>
          <a:xfrm>
            <a:off x="9521326" y="4322789"/>
            <a:ext cx="2168165" cy="890234"/>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mn-lt"/>
                <a:ea typeface="Andika"/>
                <a:cs typeface="Andika"/>
              </a:rPr>
              <a:t>Sentence</a:t>
            </a:r>
          </a:p>
        </p:txBody>
      </p:sp>
      <p:sp>
        <p:nvSpPr>
          <p:cNvPr id="11" name="Plus Sign 10">
            <a:extLst>
              <a:ext uri="{FF2B5EF4-FFF2-40B4-BE49-F238E27FC236}">
                <a16:creationId xmlns:a16="http://schemas.microsoft.com/office/drawing/2014/main" id="{D7A5D1C9-ACC7-9B41-9F83-661DE6AE6C3D}"/>
              </a:ext>
            </a:extLst>
          </p:cNvPr>
          <p:cNvSpPr/>
          <p:nvPr/>
        </p:nvSpPr>
        <p:spPr>
          <a:xfrm>
            <a:off x="2911493" y="4454571"/>
            <a:ext cx="654724" cy="603316"/>
          </a:xfrm>
          <a:prstGeom prst="mathPlu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3" name="Equals 12">
            <a:extLst>
              <a:ext uri="{FF2B5EF4-FFF2-40B4-BE49-F238E27FC236}">
                <a16:creationId xmlns:a16="http://schemas.microsoft.com/office/drawing/2014/main" id="{DF0C3E88-667B-A437-5AD5-9D0E3A13DBA0}"/>
              </a:ext>
            </a:extLst>
          </p:cNvPr>
          <p:cNvSpPr/>
          <p:nvPr/>
        </p:nvSpPr>
        <p:spPr>
          <a:xfrm>
            <a:off x="8918861" y="4501705"/>
            <a:ext cx="569629" cy="509048"/>
          </a:xfrm>
          <a:prstGeom prst="mathEqual">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3" name="Plus Sign 2">
            <a:extLst>
              <a:ext uri="{FF2B5EF4-FFF2-40B4-BE49-F238E27FC236}">
                <a16:creationId xmlns:a16="http://schemas.microsoft.com/office/drawing/2014/main" id="{9699D3C7-1006-724F-5550-B13D71737B9B}"/>
              </a:ext>
            </a:extLst>
          </p:cNvPr>
          <p:cNvSpPr/>
          <p:nvPr/>
        </p:nvSpPr>
        <p:spPr>
          <a:xfrm>
            <a:off x="5966436" y="4445622"/>
            <a:ext cx="654724" cy="603316"/>
          </a:xfrm>
          <a:prstGeom prst="mathPlu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Tree>
    <p:extLst>
      <p:ext uri="{BB962C8B-B14F-4D97-AF65-F5344CB8AC3E}">
        <p14:creationId xmlns:p14="http://schemas.microsoft.com/office/powerpoint/2010/main" val="1774510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2" presetClass="path" presetSubtype="0" accel="50000" decel="50000" fill="hold" nodeType="afterEffect">
                                  <p:stCondLst>
                                    <p:cond delay="0"/>
                                  </p:stCondLst>
                                  <p:childTnLst>
                                    <p:animMotion origin="layout" path="M 0.0043 -0.05764 L 0.11862 -0.1794 " pathEditMode="relative" rAng="0" ptsTypes="AA">
                                      <p:cBhvr>
                                        <p:cTn id="10" dur="2000" fill="hold"/>
                                        <p:tgtEl>
                                          <p:spTgt spid="10"/>
                                        </p:tgtEl>
                                        <p:attrNameLst>
                                          <p:attrName>ppt_x</p:attrName>
                                          <p:attrName>ppt_y</p:attrName>
                                        </p:attrNameLst>
                                      </p:cBhvr>
                                      <p:rCtr x="5716" y="-6088"/>
                                    </p:animMotion>
                                  </p:childTnLst>
                                </p:cTn>
                              </p:par>
                            </p:childTnLst>
                          </p:cTn>
                        </p:par>
                        <p:par>
                          <p:cTn id="11" fill="hold">
                            <p:stCondLst>
                              <p:cond delay="25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3000"/>
                            </p:stCondLst>
                            <p:childTnLst>
                              <p:par>
                                <p:cTn id="16" presetID="1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par>
                          <p:cTn id="19" fill="hold">
                            <p:stCondLst>
                              <p:cond delay="3500"/>
                            </p:stCondLst>
                            <p:childTnLst>
                              <p:par>
                                <p:cTn id="20" presetID="10" presetClass="entr" presetSubtype="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par>
                          <p:cTn id="23" fill="hold">
                            <p:stCondLst>
                              <p:cond delay="40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grpId="0" nodeType="clickEffect">
                                  <p:stCondLst>
                                    <p:cond delay="0"/>
                                  </p:stCondLst>
                                  <p:childTnLst>
                                    <p:animMotion origin="layout" path="M 0.00742 0.00695 L 0.003 -0.42106 " pathEditMode="relative" rAng="0" ptsTypes="AA">
                                      <p:cBhvr>
                                        <p:cTn id="30" dur="2000" fill="hold"/>
                                        <p:tgtEl>
                                          <p:spTgt spid="8"/>
                                        </p:tgtEl>
                                        <p:attrNameLst>
                                          <p:attrName>ppt_x</p:attrName>
                                          <p:attrName>ppt_y</p:attrName>
                                        </p:attrNameLst>
                                      </p:cBhvr>
                                      <p:rCtr x="-221" y="-21412"/>
                                    </p:animMotion>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5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4" grpId="0" animBg="1"/>
      <p:bldP spid="8" grpId="0" animBg="1"/>
      <p:bldP spid="9" grpId="0" animBg="1"/>
      <p:bldP spid="11" grpId="0" animBg="1"/>
      <p:bldP spid="13" grpId="0" animBg="1"/>
      <p:bldP spid="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1593</Words>
  <Application>Microsoft Office PowerPoint</Application>
  <PresentationFormat>Widescreen</PresentationFormat>
  <Paragraphs>171</Paragraphs>
  <Slides>27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27</vt:i4>
      </vt:variant>
    </vt:vector>
  </HeadingPairs>
  <TitlesOfParts>
    <vt:vector size="30" baseType="lpstr">
      <vt:lpstr>Arial</vt:lpstr>
      <vt:lpstr>Andika</vt:lpstr>
      <vt:lpstr>Office Theme</vt:lpstr>
      <vt:lpstr> How to Use this PowerPoint</vt:lpstr>
      <vt:lpstr>Time Connectives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2</cp:revision>
  <dcterms:created xsi:type="dcterms:W3CDTF">2022-05-31T09:42:07Z</dcterms:created>
  <dcterms:modified xsi:type="dcterms:W3CDTF">2025-12-22T09:41:33Z</dcterms:modified>
</cp:coreProperties>
</file>